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660"/>
  </p:normalViewPr>
  <p:slideViewPr>
    <p:cSldViewPr>
      <p:cViewPr>
        <p:scale>
          <a:sx n="100" d="100"/>
          <a:sy n="100" d="100"/>
        </p:scale>
        <p:origin x="-3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2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9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0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2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6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3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6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4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8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2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3DDB-476D-49C3-9672-016DE31C9EE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155AB-8A48-4A54-B6B1-8ECFC593D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8555" y="190560"/>
            <a:ext cx="8632891" cy="6182235"/>
            <a:chOff x="511109" y="204021"/>
            <a:chExt cx="8632891" cy="6033266"/>
          </a:xfrm>
        </p:grpSpPr>
        <p:sp>
          <p:nvSpPr>
            <p:cNvPr id="5" name="Rounded Rectangle 4"/>
            <p:cNvSpPr/>
            <p:nvPr/>
          </p:nvSpPr>
          <p:spPr>
            <a:xfrm>
              <a:off x="3352800" y="204021"/>
              <a:ext cx="2133600" cy="2667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4964" y="514350"/>
              <a:ext cx="8153400" cy="3429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 about…</a:t>
              </a:r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1109" y="952500"/>
              <a:ext cx="4120750" cy="39093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884704" y="983003"/>
              <a:ext cx="3793659" cy="36043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48850" y="1461298"/>
              <a:ext cx="4076928" cy="39270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884704" y="1467427"/>
              <a:ext cx="3793658" cy="39270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884703" y="3193173"/>
              <a:ext cx="3793659" cy="79740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56859" y="3141335"/>
              <a:ext cx="4106895" cy="93398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85560" y="4158374"/>
              <a:ext cx="4106895" cy="92583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 rot="5400000">
              <a:off x="6126956" y="3220244"/>
              <a:ext cx="5780087" cy="254000"/>
            </a:xfrm>
            <a:prstGeom prst="roundRect">
              <a:avLst>
                <a:gd name="adj" fmla="val 16667"/>
              </a:avLst>
            </a:prstGeom>
            <a:noFill/>
            <a:ln w="19050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Strategic Instruction Model (SIM™) University of Kansas Center for Research on Learning (KUCRL.org)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ounded Rectangle 39"/>
              <p:cNvSpPr/>
              <p:nvPr/>
            </p:nvSpPr>
            <p:spPr>
              <a:xfrm>
                <a:off x="286296" y="2057400"/>
                <a:ext cx="4046734" cy="10668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2. </a:t>
                </a:r>
                <a:r>
                  <a:rPr lang="en-US" sz="1400" u="sng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Formula</a:t>
                </a: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Constant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slope represented as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𝑟𝑖𝑠𝑒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or </a:t>
                </a:r>
                <a:endPara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m </a:t>
                </a:r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or </a:t>
                </a:r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  <m:r>
                          <a:rPr lang="en-US" sz="1400" b="0" i="1" baseline="-2500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  <m:r>
                          <a:rPr lang="en-US" sz="1400" b="0" i="1" baseline="-2500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en-US" sz="1400" b="0" i="1" baseline="-2500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en-US" sz="1400" b="0" i="1" baseline="-2500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0" name="Rounded 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96" y="2057400"/>
                <a:ext cx="4046734" cy="10668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303538" y="126364"/>
            <a:ext cx="15520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Linear </a:t>
            </a:r>
            <a:r>
              <a:rPr lang="en-US" sz="1600" dirty="0" smtClean="0"/>
              <a:t>Functions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1287495" y="473533"/>
            <a:ext cx="72305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 relationship with a constant rate of change represented by a graph that forms a straight line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9650" y="988776"/>
            <a:ext cx="3163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Linear proportional relationship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70188" y="975153"/>
            <a:ext cx="3599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Linear non-proportional relationship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0685" y="1518282"/>
            <a:ext cx="369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 </a:t>
            </a:r>
            <a:r>
              <a:rPr lang="en-US" u="sng" dirty="0" smtClean="0"/>
              <a:t>Linear</a:t>
            </a:r>
            <a:r>
              <a:rPr lang="en-US" dirty="0" smtClean="0"/>
              <a:t>:  Makes a straight line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21311" y="1531610"/>
            <a:ext cx="348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 </a:t>
            </a:r>
            <a:r>
              <a:rPr lang="en-US" u="sng" dirty="0" smtClean="0"/>
              <a:t>Linear</a:t>
            </a:r>
            <a:r>
              <a:rPr lang="en-US" dirty="0" smtClean="0"/>
              <a:t>: Makes a straight line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4666727" y="4267915"/>
            <a:ext cx="3793658" cy="9233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/>
              <a:t>Does not pass through the origin (0,0) meaning the </a:t>
            </a:r>
            <a:r>
              <a:rPr lang="en-US" sz="1400" i="1" dirty="0"/>
              <a:t>y</a:t>
            </a:r>
            <a:r>
              <a:rPr lang="en-US" sz="1400" dirty="0"/>
              <a:t>-intercept, </a:t>
            </a:r>
            <a:r>
              <a:rPr lang="en-US" sz="1400" i="1" dirty="0"/>
              <a:t>b</a:t>
            </a:r>
            <a:r>
              <a:rPr lang="en-US" sz="1400" dirty="0"/>
              <a:t>, is not 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ounded Rectangle 42"/>
              <p:cNvSpPr/>
              <p:nvPr/>
            </p:nvSpPr>
            <p:spPr>
              <a:xfrm>
                <a:off x="4624819" y="2057400"/>
                <a:ext cx="3745201" cy="10668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2. </a:t>
                </a:r>
                <a:r>
                  <a:rPr lang="en-US" sz="1400" u="sng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Formula</a:t>
                </a: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Constant </a:t>
                </a:r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slope represented as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𝑟𝑖𝑠𝑒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or m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or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  <m:r>
                          <a:rPr lang="en-US" sz="1400" i="1" baseline="-2500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  <m:r>
                          <a:rPr lang="en-US" sz="1400" i="1" baseline="-2500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en-US" sz="1400" i="1" baseline="-2500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en-US" sz="1400" i="1" baseline="-2500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819" y="2057400"/>
                <a:ext cx="3745201" cy="106680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262410" y="3200400"/>
            <a:ext cx="42060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3.  </a:t>
            </a:r>
            <a:r>
              <a:rPr lang="en-US" sz="1400" u="sng" dirty="0" smtClean="0"/>
              <a:t>Equation</a:t>
            </a:r>
          </a:p>
          <a:p>
            <a:r>
              <a:rPr lang="en-US" sz="1400" dirty="0" smtClean="0"/>
              <a:t>Represented </a:t>
            </a:r>
            <a:r>
              <a:rPr lang="en-US" sz="1400" dirty="0"/>
              <a:t>by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 err="1"/>
              <a:t>kx</a:t>
            </a:r>
            <a:r>
              <a:rPr lang="en-US" sz="1400" i="1" dirty="0"/>
              <a:t> </a:t>
            </a:r>
            <a:r>
              <a:rPr lang="en-US" sz="1400" dirty="0"/>
              <a:t>or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/>
              <a:t>mx </a:t>
            </a:r>
            <a:r>
              <a:rPr lang="en-US" sz="1400" dirty="0"/>
              <a:t>+ </a:t>
            </a:r>
            <a:r>
              <a:rPr lang="en-US" sz="1400" i="1" dirty="0"/>
              <a:t>b</a:t>
            </a:r>
            <a:r>
              <a:rPr lang="en-US" sz="1400" dirty="0"/>
              <a:t>, where </a:t>
            </a:r>
            <a:r>
              <a:rPr lang="en-US" sz="2000" b="1" i="1" dirty="0"/>
              <a:t>b</a:t>
            </a:r>
            <a:r>
              <a:rPr lang="en-US" sz="2000" b="1" dirty="0"/>
              <a:t> = </a:t>
            </a:r>
            <a:r>
              <a:rPr lang="en-US" sz="2000" b="1" dirty="0" smtClean="0"/>
              <a:t>0  </a:t>
            </a:r>
            <a:r>
              <a:rPr lang="en-US" sz="1400" dirty="0" smtClean="0"/>
              <a:t>For</a:t>
            </a:r>
            <a:r>
              <a:rPr lang="en-US" sz="1400" dirty="0"/>
              <a:t>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 err="1"/>
              <a:t>kx</a:t>
            </a:r>
            <a:r>
              <a:rPr lang="en-US" sz="1400" dirty="0"/>
              <a:t> and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/>
              <a:t>mx</a:t>
            </a:r>
            <a:r>
              <a:rPr lang="en-US" sz="1400" dirty="0"/>
              <a:t> + </a:t>
            </a:r>
            <a:r>
              <a:rPr lang="en-US" sz="1400" i="1" dirty="0"/>
              <a:t>b</a:t>
            </a:r>
            <a:r>
              <a:rPr lang="en-US" sz="1400" dirty="0"/>
              <a:t>, </a:t>
            </a:r>
            <a:r>
              <a:rPr lang="en-US" sz="1400" i="1" dirty="0"/>
              <a:t>k </a:t>
            </a:r>
            <a:r>
              <a:rPr lang="en-US" sz="1400" dirty="0"/>
              <a:t>= the slope, </a:t>
            </a:r>
            <a:r>
              <a:rPr lang="en-US" sz="1400" i="1" dirty="0"/>
              <a:t>m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4683177" y="3308122"/>
            <a:ext cx="389590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3.  </a:t>
            </a:r>
            <a:r>
              <a:rPr lang="en-US" sz="1400" u="sng" dirty="0" smtClean="0"/>
              <a:t>Equation</a:t>
            </a:r>
          </a:p>
          <a:p>
            <a:r>
              <a:rPr lang="en-US" sz="1400" dirty="0" smtClean="0"/>
              <a:t>Represented </a:t>
            </a:r>
            <a:r>
              <a:rPr lang="en-US" sz="1400" dirty="0"/>
              <a:t>by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/>
              <a:t>mx</a:t>
            </a:r>
            <a:r>
              <a:rPr lang="en-US" sz="1400" dirty="0"/>
              <a:t> + </a:t>
            </a:r>
            <a:r>
              <a:rPr lang="en-US" sz="1400" i="1" dirty="0"/>
              <a:t>b</a:t>
            </a:r>
            <a:r>
              <a:rPr lang="en-US" sz="1400" dirty="0"/>
              <a:t>, where </a:t>
            </a:r>
            <a:r>
              <a:rPr lang="en-US" sz="2400" b="1" i="1" dirty="0"/>
              <a:t>b</a:t>
            </a:r>
            <a:r>
              <a:rPr lang="en-US" sz="2400" b="1" dirty="0"/>
              <a:t> ≠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4226" y="4301399"/>
            <a:ext cx="409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4. </a:t>
            </a:r>
            <a:r>
              <a:rPr lang="en-US" sz="1600" b="1" u="sng" dirty="0" smtClean="0"/>
              <a:t>y-intercept</a:t>
            </a:r>
          </a:p>
          <a:p>
            <a:r>
              <a:rPr lang="en-US" sz="1600" b="1" dirty="0" smtClean="0"/>
              <a:t>Passes through the origin (0,0) meaning the  </a:t>
            </a:r>
            <a:r>
              <a:rPr lang="en-US" sz="1600" b="1" i="1" dirty="0" smtClean="0"/>
              <a:t>y</a:t>
            </a:r>
            <a:r>
              <a:rPr lang="en-US" sz="1600" b="1" dirty="0" smtClean="0"/>
              <a:t>-intercept, </a:t>
            </a:r>
            <a:r>
              <a:rPr lang="en-US" sz="1600" b="1" i="1" dirty="0" smtClean="0"/>
              <a:t>b</a:t>
            </a:r>
            <a:r>
              <a:rPr lang="en-US" sz="1600" b="1" dirty="0" smtClean="0"/>
              <a:t>, is 0</a:t>
            </a:r>
            <a:endParaRPr lang="en-US" sz="1600" b="1" dirty="0"/>
          </a:p>
        </p:txBody>
      </p:sp>
      <p:sp>
        <p:nvSpPr>
          <p:cNvPr id="32" name="Rectangle 31"/>
          <p:cNvSpPr/>
          <p:nvPr/>
        </p:nvSpPr>
        <p:spPr>
          <a:xfrm>
            <a:off x="4706326" y="4267915"/>
            <a:ext cx="379899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4. </a:t>
            </a:r>
            <a:r>
              <a:rPr lang="en-US" sz="1600" b="1" u="sng" dirty="0" smtClean="0"/>
              <a:t>y-intercept</a:t>
            </a:r>
          </a:p>
          <a:p>
            <a:r>
              <a:rPr lang="en-US" sz="1600" b="1" dirty="0" smtClean="0"/>
              <a:t>Does </a:t>
            </a:r>
            <a:r>
              <a:rPr lang="en-US" sz="2000" b="1" i="1" cap="all" dirty="0"/>
              <a:t>not pass </a:t>
            </a:r>
            <a:r>
              <a:rPr lang="en-US" sz="1600" b="1" dirty="0"/>
              <a:t>through the origin (0,0) meaning the </a:t>
            </a:r>
            <a:r>
              <a:rPr lang="en-US" sz="1600" b="1" i="1" dirty="0"/>
              <a:t>y</a:t>
            </a:r>
            <a:r>
              <a:rPr lang="en-US" sz="1600" b="1" dirty="0"/>
              <a:t>-intercept, </a:t>
            </a:r>
            <a:r>
              <a:rPr lang="en-US" sz="1600" b="1" i="1" dirty="0"/>
              <a:t>b</a:t>
            </a:r>
            <a:r>
              <a:rPr lang="en-US" sz="1600" b="1" dirty="0"/>
              <a:t>, is not 0</a:t>
            </a:r>
          </a:p>
        </p:txBody>
      </p:sp>
      <p:pic>
        <p:nvPicPr>
          <p:cNvPr id="35" name="Picture 3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58647"/>
            <a:ext cx="3048000" cy="1477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777" y="5257800"/>
            <a:ext cx="3172144" cy="1484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66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48555" y="190560"/>
            <a:ext cx="8632891" cy="6182235"/>
            <a:chOff x="511109" y="204021"/>
            <a:chExt cx="8632891" cy="6033266"/>
          </a:xfrm>
        </p:grpSpPr>
        <p:sp>
          <p:nvSpPr>
            <p:cNvPr id="5" name="Rounded Rectangle 4"/>
            <p:cNvSpPr/>
            <p:nvPr/>
          </p:nvSpPr>
          <p:spPr>
            <a:xfrm>
              <a:off x="3352800" y="204021"/>
              <a:ext cx="2133600" cy="2667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4964" y="514350"/>
              <a:ext cx="8153400" cy="3429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is about…</a:t>
              </a:r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11109" y="952500"/>
              <a:ext cx="4120750" cy="390935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884704" y="983003"/>
              <a:ext cx="3793659" cy="36043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48850" y="1461298"/>
              <a:ext cx="4076928" cy="39270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884704" y="1467427"/>
              <a:ext cx="3793658" cy="39270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884703" y="3193173"/>
              <a:ext cx="3793659" cy="79740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56859" y="3141335"/>
              <a:ext cx="4106895" cy="93398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585560" y="4158374"/>
              <a:ext cx="4106895" cy="92583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AutoShape 14"/>
            <p:cNvSpPr>
              <a:spLocks noChangeArrowheads="1"/>
            </p:cNvSpPr>
            <p:nvPr/>
          </p:nvSpPr>
          <p:spPr bwMode="auto">
            <a:xfrm rot="5400000">
              <a:off x="6126956" y="3220244"/>
              <a:ext cx="5780087" cy="254000"/>
            </a:xfrm>
            <a:prstGeom prst="roundRect">
              <a:avLst>
                <a:gd name="adj" fmla="val 16667"/>
              </a:avLst>
            </a:prstGeom>
            <a:noFill/>
            <a:ln w="19050">
              <a:noFill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 sz="900" b="1" dirty="0" smtClean="0">
                  <a:latin typeface="Arial" pitchFamily="34" charset="0"/>
                  <a:cs typeface="Arial" pitchFamily="34" charset="0"/>
                </a:rPr>
                <a:t>Strategic Instruction Model (SIM™) University of Kansas Center for Research on Learning (KUCRL.org)</a:t>
              </a:r>
              <a:endParaRPr lang="en-US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ounded Rectangle 39"/>
              <p:cNvSpPr/>
              <p:nvPr/>
            </p:nvSpPr>
            <p:spPr>
              <a:xfrm>
                <a:off x="286296" y="2057400"/>
                <a:ext cx="4046734" cy="10668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2. </a:t>
                </a:r>
                <a:r>
                  <a:rPr lang="en-US" sz="1400" u="sng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Formula</a:t>
                </a: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Constant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slope represented as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𝑟𝑖𝑠𝑒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or </a:t>
                </a:r>
                <a:endParaRPr lang="en-US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 m </a:t>
                </a:r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or </a:t>
                </a:r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  <m:r>
                          <a:rPr lang="en-US" sz="1400" b="0" i="1" baseline="-2500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  <m:r>
                          <a:rPr lang="en-US" sz="1400" b="0" i="1" baseline="-2500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en-US" sz="1400" b="0" i="1" baseline="-2500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−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en-US" sz="1400" b="0" i="1" baseline="-2500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0" name="Rounded 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96" y="2057400"/>
                <a:ext cx="4046734" cy="1066800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3303538" y="126364"/>
            <a:ext cx="15520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Linear </a:t>
            </a:r>
            <a:r>
              <a:rPr lang="en-US" sz="1600" dirty="0" smtClean="0"/>
              <a:t>Functions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1287495" y="473533"/>
            <a:ext cx="72305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 relationship with a constant rate of change represented by a graph that forms a straight line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07620" y="988776"/>
            <a:ext cx="164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Direct Variation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429335" y="984271"/>
            <a:ext cx="2268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NOT a Direct Variation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0685" y="1518282"/>
            <a:ext cx="369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 </a:t>
            </a:r>
            <a:r>
              <a:rPr lang="en-US" u="sng" dirty="0" smtClean="0"/>
              <a:t>Linear</a:t>
            </a:r>
            <a:r>
              <a:rPr lang="en-US" dirty="0" smtClean="0"/>
              <a:t>:  Makes a straight line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21311" y="1531610"/>
            <a:ext cx="348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 </a:t>
            </a:r>
            <a:r>
              <a:rPr lang="en-US" u="sng" dirty="0" smtClean="0"/>
              <a:t>Linear</a:t>
            </a:r>
            <a:r>
              <a:rPr lang="en-US" dirty="0" smtClean="0"/>
              <a:t>: Makes a straight line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4666727" y="4267915"/>
            <a:ext cx="3793658" cy="92333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/>
              <a:t>Does not pass through the origin (0,0) meaning the </a:t>
            </a:r>
            <a:r>
              <a:rPr lang="en-US" sz="1400" i="1" dirty="0"/>
              <a:t>y</a:t>
            </a:r>
            <a:r>
              <a:rPr lang="en-US" sz="1400" dirty="0"/>
              <a:t>-intercept, </a:t>
            </a:r>
            <a:r>
              <a:rPr lang="en-US" sz="1400" i="1" dirty="0"/>
              <a:t>b</a:t>
            </a:r>
            <a:r>
              <a:rPr lang="en-US" sz="1400" dirty="0"/>
              <a:t>, is not 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ounded Rectangle 42"/>
              <p:cNvSpPr/>
              <p:nvPr/>
            </p:nvSpPr>
            <p:spPr>
              <a:xfrm>
                <a:off x="4624819" y="2057400"/>
                <a:ext cx="3745201" cy="106680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2. </a:t>
                </a:r>
                <a:r>
                  <a:rPr lang="en-US" sz="1400" u="sng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Formula</a:t>
                </a:r>
              </a:p>
              <a:p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Constant </a:t>
                </a:r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slope represented as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𝑟𝑖𝑠𝑒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or m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𝑐h𝑎𝑛𝑔𝑒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𝑜𝑓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 or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  <m:r>
                          <a:rPr lang="en-US" sz="1400" i="1" baseline="-2500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𝑦</m:t>
                        </m:r>
                        <m:r>
                          <a:rPr lang="en-US" sz="1400" i="1" baseline="-2500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en-US" sz="1400" i="1" baseline="-2500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2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 −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𝑥</m:t>
                        </m:r>
                        <m:r>
                          <a:rPr lang="en-US" sz="1400" i="1" baseline="-2500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1</m:t>
                        </m:r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3" name="Rounded 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819" y="2057400"/>
                <a:ext cx="3745201" cy="1066800"/>
              </a:xfrm>
              <a:prstGeom prst="round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262410" y="3200400"/>
            <a:ext cx="42060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3.  </a:t>
            </a:r>
            <a:r>
              <a:rPr lang="en-US" sz="1400" u="sng" dirty="0" smtClean="0"/>
              <a:t>Equation</a:t>
            </a:r>
          </a:p>
          <a:p>
            <a:r>
              <a:rPr lang="en-US" sz="1400" dirty="0" smtClean="0"/>
              <a:t>Represented </a:t>
            </a:r>
            <a:r>
              <a:rPr lang="en-US" sz="1400" dirty="0"/>
              <a:t>by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 err="1"/>
              <a:t>kx</a:t>
            </a:r>
            <a:r>
              <a:rPr lang="en-US" sz="1400" i="1" dirty="0"/>
              <a:t> </a:t>
            </a:r>
            <a:r>
              <a:rPr lang="en-US" sz="1400" dirty="0"/>
              <a:t>or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/>
              <a:t>mx </a:t>
            </a:r>
            <a:r>
              <a:rPr lang="en-US" sz="1400" dirty="0"/>
              <a:t>+ </a:t>
            </a:r>
            <a:r>
              <a:rPr lang="en-US" sz="1400" i="1" dirty="0"/>
              <a:t>b</a:t>
            </a:r>
            <a:r>
              <a:rPr lang="en-US" sz="1400" dirty="0"/>
              <a:t>, where </a:t>
            </a:r>
            <a:r>
              <a:rPr lang="en-US" sz="2000" b="1" i="1" dirty="0"/>
              <a:t>b</a:t>
            </a:r>
            <a:r>
              <a:rPr lang="en-US" sz="2000" b="1" dirty="0"/>
              <a:t> = </a:t>
            </a:r>
            <a:r>
              <a:rPr lang="en-US" sz="2000" b="1" dirty="0" smtClean="0"/>
              <a:t>0  </a:t>
            </a:r>
            <a:r>
              <a:rPr lang="en-US" sz="1400" dirty="0" smtClean="0"/>
              <a:t>For</a:t>
            </a:r>
            <a:r>
              <a:rPr lang="en-US" sz="1400" dirty="0"/>
              <a:t>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 err="1"/>
              <a:t>kx</a:t>
            </a:r>
            <a:r>
              <a:rPr lang="en-US" sz="1400" dirty="0"/>
              <a:t> and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/>
              <a:t>mx</a:t>
            </a:r>
            <a:r>
              <a:rPr lang="en-US" sz="1400" dirty="0"/>
              <a:t> + </a:t>
            </a:r>
            <a:r>
              <a:rPr lang="en-US" sz="1400" i="1" dirty="0"/>
              <a:t>b</a:t>
            </a:r>
            <a:r>
              <a:rPr lang="en-US" sz="1400" dirty="0"/>
              <a:t>, </a:t>
            </a:r>
            <a:r>
              <a:rPr lang="en-US" sz="1400" i="1" dirty="0"/>
              <a:t>k </a:t>
            </a:r>
            <a:r>
              <a:rPr lang="en-US" sz="1400" dirty="0"/>
              <a:t>= the slope, </a:t>
            </a:r>
            <a:r>
              <a:rPr lang="en-US" sz="1400" i="1" dirty="0"/>
              <a:t>m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4683177" y="3308122"/>
            <a:ext cx="389590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3.  </a:t>
            </a:r>
            <a:r>
              <a:rPr lang="en-US" sz="1400" u="sng" dirty="0" smtClean="0"/>
              <a:t>Equation</a:t>
            </a:r>
          </a:p>
          <a:p>
            <a:r>
              <a:rPr lang="en-US" sz="1400" dirty="0" smtClean="0"/>
              <a:t>Represented </a:t>
            </a:r>
            <a:r>
              <a:rPr lang="en-US" sz="1400" dirty="0"/>
              <a:t>by </a:t>
            </a:r>
            <a:r>
              <a:rPr lang="en-US" sz="1400" i="1" dirty="0"/>
              <a:t>y</a:t>
            </a:r>
            <a:r>
              <a:rPr lang="en-US" sz="1400" dirty="0"/>
              <a:t> = </a:t>
            </a:r>
            <a:r>
              <a:rPr lang="en-US" sz="1400" i="1" dirty="0"/>
              <a:t>mx</a:t>
            </a:r>
            <a:r>
              <a:rPr lang="en-US" sz="1400" dirty="0"/>
              <a:t> + </a:t>
            </a:r>
            <a:r>
              <a:rPr lang="en-US" sz="1400" i="1" dirty="0"/>
              <a:t>b</a:t>
            </a:r>
            <a:r>
              <a:rPr lang="en-US" sz="1400" dirty="0"/>
              <a:t>, where </a:t>
            </a:r>
            <a:r>
              <a:rPr lang="en-US" sz="2400" b="1" i="1" dirty="0"/>
              <a:t>b</a:t>
            </a:r>
            <a:r>
              <a:rPr lang="en-US" sz="2400" b="1" dirty="0"/>
              <a:t> ≠ 0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4226" y="4301399"/>
            <a:ext cx="40945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4. </a:t>
            </a:r>
            <a:r>
              <a:rPr lang="en-US" sz="1600" b="1" u="sng" dirty="0" smtClean="0"/>
              <a:t>y-intercept</a:t>
            </a:r>
          </a:p>
          <a:p>
            <a:r>
              <a:rPr lang="en-US" sz="1600" b="1" dirty="0" smtClean="0"/>
              <a:t>Passes through the origin (0,0) meaning the  </a:t>
            </a:r>
            <a:r>
              <a:rPr lang="en-US" sz="1600" b="1" i="1" dirty="0" smtClean="0"/>
              <a:t>y</a:t>
            </a:r>
            <a:r>
              <a:rPr lang="en-US" sz="1600" b="1" dirty="0" smtClean="0"/>
              <a:t>-intercept, </a:t>
            </a:r>
            <a:r>
              <a:rPr lang="en-US" sz="1600" b="1" i="1" dirty="0" smtClean="0"/>
              <a:t>b</a:t>
            </a:r>
            <a:r>
              <a:rPr lang="en-US" sz="1600" b="1" dirty="0" smtClean="0"/>
              <a:t>, is 0</a:t>
            </a:r>
            <a:endParaRPr lang="en-US" sz="1600" b="1" dirty="0"/>
          </a:p>
        </p:txBody>
      </p:sp>
      <p:sp>
        <p:nvSpPr>
          <p:cNvPr id="32" name="Rectangle 31"/>
          <p:cNvSpPr/>
          <p:nvPr/>
        </p:nvSpPr>
        <p:spPr>
          <a:xfrm>
            <a:off x="4706326" y="4267915"/>
            <a:ext cx="379899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4. </a:t>
            </a:r>
            <a:r>
              <a:rPr lang="en-US" sz="1600" b="1" u="sng" dirty="0" smtClean="0"/>
              <a:t>y-intercept</a:t>
            </a:r>
          </a:p>
          <a:p>
            <a:r>
              <a:rPr lang="en-US" sz="1600" b="1" dirty="0" smtClean="0"/>
              <a:t>Does </a:t>
            </a:r>
            <a:r>
              <a:rPr lang="en-US" sz="2000" b="1" i="1" cap="all" dirty="0"/>
              <a:t>not pass </a:t>
            </a:r>
            <a:r>
              <a:rPr lang="en-US" sz="1600" b="1" dirty="0"/>
              <a:t>through the origin (0,0) meaning the </a:t>
            </a:r>
            <a:r>
              <a:rPr lang="en-US" sz="1600" b="1" i="1" dirty="0"/>
              <a:t>y</a:t>
            </a:r>
            <a:r>
              <a:rPr lang="en-US" sz="1600" b="1" dirty="0"/>
              <a:t>-intercept, </a:t>
            </a:r>
            <a:r>
              <a:rPr lang="en-US" sz="1600" b="1" i="1" dirty="0"/>
              <a:t>b</a:t>
            </a:r>
            <a:r>
              <a:rPr lang="en-US" sz="1600" b="1" dirty="0"/>
              <a:t>, is not 0</a:t>
            </a:r>
          </a:p>
        </p:txBody>
      </p:sp>
      <p:pic>
        <p:nvPicPr>
          <p:cNvPr id="35" name="Picture 3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58647"/>
            <a:ext cx="3048000" cy="1477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777" y="5257800"/>
            <a:ext cx="3172144" cy="1484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96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404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Hays 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Ann Goynes</dc:creator>
  <cp:lastModifiedBy>Jo Ann Goynes</cp:lastModifiedBy>
  <cp:revision>26</cp:revision>
  <cp:lastPrinted>2014-01-06T13:14:44Z</cp:lastPrinted>
  <dcterms:created xsi:type="dcterms:W3CDTF">2014-01-05T22:43:12Z</dcterms:created>
  <dcterms:modified xsi:type="dcterms:W3CDTF">2014-11-17T00:49:07Z</dcterms:modified>
</cp:coreProperties>
</file>