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4" r:id="rId2"/>
    <p:sldId id="265" r:id="rId3"/>
  </p:sldIdLst>
  <p:sldSz cx="10058400" cy="7772400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76" autoAdjust="0"/>
  </p:normalViewPr>
  <p:slideViewPr>
    <p:cSldViewPr snapToGrid="0">
      <p:cViewPr>
        <p:scale>
          <a:sx n="100" d="100"/>
          <a:sy n="100" d="100"/>
        </p:scale>
        <p:origin x="54" y="414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3" tIns="46191" rIns="92383" bIns="4619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757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3" tIns="46191" rIns="92383" bIns="4619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645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3" tIns="46191" rIns="92383" bIns="4619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757" y="8843645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3" tIns="46191" rIns="92383" bIns="4619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ECF84E6-FB03-43AB-9930-D41C2FA30E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9081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3" tIns="46191" rIns="92383" bIns="4619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757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3" tIns="46191" rIns="92383" bIns="4619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00088"/>
            <a:ext cx="4511675" cy="34877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414" y="4421823"/>
            <a:ext cx="5150273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3" tIns="46191" rIns="92383" bIns="461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645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3" tIns="46191" rIns="92383" bIns="4619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757" y="8843645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3" tIns="46191" rIns="92383" bIns="4619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901B2A2-B1F3-461E-8A59-094543147E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0851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FFC55-2211-45C7-8E06-859A9C91BF5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F144A-B9C4-4513-AC56-6FD159981C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7563" y="690563"/>
            <a:ext cx="2136775" cy="6218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063" y="690563"/>
            <a:ext cx="6261100" cy="6218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906C1-E303-4DD4-A4C0-B5CE2D3D208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29A21-72F9-46A3-952A-C329C6D87AD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91C49-286F-4AB4-B46F-75D52CA12E3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063" y="2244725"/>
            <a:ext cx="4198937" cy="466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244725"/>
            <a:ext cx="4198938" cy="466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72F5C-4203-443F-B925-5A8184C939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96239-7FF2-4B19-802B-8818531BA99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784A9-FC77-48BE-80F3-C1F3B43F2B7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16846-F254-46F7-82E7-07046B07D6C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BDA964-254A-4D98-B467-593AAF9C547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AD75E-9124-4108-9D38-4C626D77847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4063" y="690563"/>
            <a:ext cx="85502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590" tIns="51296" rIns="102590" bIns="512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063" y="2244725"/>
            <a:ext cx="8550275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590" tIns="51296" rIns="102590" bIns="51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4063" y="7081838"/>
            <a:ext cx="2095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590" tIns="51296" rIns="102590" bIns="51296" numCol="1" anchor="t" anchorCtr="0" compatLnSpc="1">
            <a:prstTxWarp prst="textNoShape">
              <a:avLst/>
            </a:prstTxWarp>
          </a:bodyPr>
          <a:lstStyle>
            <a:lvl1pPr defTabSz="1019175" eaLnBrk="0" hangingPunct="0">
              <a:defRPr sz="16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7081838"/>
            <a:ext cx="31845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590" tIns="51296" rIns="102590" bIns="51296" numCol="1" anchor="t" anchorCtr="0" compatLnSpc="1">
            <a:prstTxWarp prst="textNoShape">
              <a:avLst/>
            </a:prstTxWarp>
          </a:bodyPr>
          <a:lstStyle>
            <a:lvl1pPr algn="ctr" defTabSz="1019175" eaLnBrk="0" hangingPunct="0">
              <a:defRPr sz="16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838" y="7081838"/>
            <a:ext cx="2095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590" tIns="51296" rIns="102590" bIns="51296" numCol="1" anchor="t" anchorCtr="0" compatLnSpc="1">
            <a:prstTxWarp prst="textNoShape">
              <a:avLst/>
            </a:prstTxWarp>
          </a:bodyPr>
          <a:lstStyle>
            <a:lvl1pPr algn="r" defTabSz="1019175" eaLnBrk="0" hangingPunct="0">
              <a:defRPr sz="1600">
                <a:latin typeface="+mn-lt"/>
              </a:defRPr>
            </a:lvl1pPr>
          </a:lstStyle>
          <a:p>
            <a:fld id="{7AB8D982-141E-4186-BC3B-6F7BACADD34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" charset="0"/>
        </a:defRPr>
      </a:lvl2pPr>
      <a:lvl3pPr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" charset="0"/>
        </a:defRPr>
      </a:lvl3pPr>
      <a:lvl4pPr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" charset="0"/>
        </a:defRPr>
      </a:lvl4pPr>
      <a:lvl5pPr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" charset="0"/>
        </a:defRPr>
      </a:lvl5pPr>
      <a:lvl6pPr marL="4572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" charset="0"/>
        </a:defRPr>
      </a:lvl6pPr>
      <a:lvl7pPr marL="9144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" charset="0"/>
        </a:defRPr>
      </a:lvl7pPr>
      <a:lvl8pPr marL="13716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" charset="0"/>
        </a:defRPr>
      </a:lvl8pPr>
      <a:lvl9pPr marL="18288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" charset="0"/>
        </a:defRPr>
      </a:lvl9pPr>
    </p:titleStyle>
    <p:bodyStyle>
      <a:lvl1pPr marL="382588" indent="-382588" algn="l" defTabSz="1019175" rtl="0" fontAlgn="base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9175" rtl="0" fontAlgn="base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73175" indent="-254000" algn="l" defTabSz="1019175" rtl="0" fontAlgn="base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82763" indent="-254000" algn="l" defTabSz="1019175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923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495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2067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639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1211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7089775" y="223838"/>
            <a:ext cx="3365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 eaLnBrk="0" hangingPunct="0"/>
            <a:r>
              <a:rPr lang="en-US" altLang="en-US" sz="900" b="1">
                <a:solidFill>
                  <a:srgbClr val="000000"/>
                </a:solidFill>
                <a:latin typeface="Arial" charset="0"/>
              </a:rPr>
              <a:t>NAME</a:t>
            </a:r>
            <a:endParaRPr lang="en-US" altLang="en-US">
              <a:latin typeface="Arial" charset="0"/>
            </a:endParaRP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7089775" y="396875"/>
            <a:ext cx="3111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 eaLnBrk="0" hangingPunct="0"/>
            <a:r>
              <a:rPr lang="en-US" altLang="en-US" sz="900" b="1">
                <a:solidFill>
                  <a:srgbClr val="000000"/>
                </a:solidFill>
                <a:latin typeface="Arial" charset="0"/>
              </a:rPr>
              <a:t>DATE</a:t>
            </a:r>
            <a:endParaRPr lang="en-US" altLang="en-US">
              <a:latin typeface="Arial" charset="0"/>
            </a:endParaRPr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>
            <a:off x="7488238" y="317500"/>
            <a:ext cx="2085975" cy="3175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782638" y="238125"/>
            <a:ext cx="210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 eaLnBrk="0" hangingPunct="0"/>
            <a:r>
              <a:rPr lang="en-US" altLang="en-US" sz="1800" b="1">
                <a:solidFill>
                  <a:srgbClr val="000000"/>
                </a:solidFill>
                <a:latin typeface="Arial" charset="0"/>
              </a:rPr>
              <a:t>The Unit Organizer </a:t>
            </a:r>
            <a:endParaRPr lang="en-US" altLang="en-US">
              <a:latin typeface="Arial" charset="0"/>
            </a:endParaRPr>
          </a:p>
        </p:txBody>
      </p:sp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4503738" y="357188"/>
            <a:ext cx="9842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 eaLnBrk="0" hangingPunct="0"/>
            <a:r>
              <a:rPr lang="en-US" altLang="en-US" sz="900" b="1">
                <a:solidFill>
                  <a:srgbClr val="000000"/>
                </a:solidFill>
                <a:latin typeface="Arial" charset="0"/>
              </a:rPr>
              <a:t>BIGGER PICTURE</a:t>
            </a:r>
            <a:endParaRPr lang="en-US" altLang="en-US">
              <a:latin typeface="Arial" charset="0"/>
            </a:endParaRPr>
          </a:p>
        </p:txBody>
      </p: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1181100" y="955675"/>
            <a:ext cx="5969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 eaLnBrk="0" hangingPunct="0"/>
            <a:r>
              <a:rPr lang="en-US" altLang="en-US" sz="900" b="1" dirty="0">
                <a:solidFill>
                  <a:srgbClr val="000000"/>
                </a:solidFill>
                <a:latin typeface="Arial" charset="0"/>
              </a:rPr>
              <a:t>LAST UNIT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18462" name="Rectangle 30"/>
          <p:cNvSpPr>
            <a:spLocks noChangeArrowheads="1"/>
          </p:cNvSpPr>
          <p:nvPr/>
        </p:nvSpPr>
        <p:spPr bwMode="auto">
          <a:xfrm>
            <a:off x="4875213" y="979488"/>
            <a:ext cx="9540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 eaLnBrk="0" hangingPunct="0"/>
            <a:r>
              <a:rPr lang="en-US" altLang="en-US" sz="1000" b="1">
                <a:solidFill>
                  <a:srgbClr val="000000"/>
                </a:solidFill>
                <a:latin typeface="Arial" charset="0"/>
              </a:rPr>
              <a:t>CURRENT UNIT</a:t>
            </a:r>
            <a:endParaRPr lang="en-US" altLang="en-US">
              <a:latin typeface="Arial" charset="0"/>
            </a:endParaRPr>
          </a:p>
        </p:txBody>
      </p:sp>
      <p:sp>
        <p:nvSpPr>
          <p:cNvPr id="18463" name="Rectangle 31"/>
          <p:cNvSpPr>
            <a:spLocks noChangeArrowheads="1"/>
          </p:cNvSpPr>
          <p:nvPr/>
        </p:nvSpPr>
        <p:spPr bwMode="auto">
          <a:xfrm>
            <a:off x="8043863" y="941388"/>
            <a:ext cx="6032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 eaLnBrk="0" hangingPunct="0"/>
            <a:r>
              <a:rPr lang="en-US" altLang="en-US" sz="900" b="1">
                <a:solidFill>
                  <a:srgbClr val="000000"/>
                </a:solidFill>
                <a:latin typeface="Arial" charset="0"/>
              </a:rPr>
              <a:t>NEXT UNIT</a:t>
            </a:r>
            <a:endParaRPr lang="en-US" altLang="en-US">
              <a:latin typeface="Arial" charset="0"/>
            </a:endParaRPr>
          </a:p>
        </p:txBody>
      </p:sp>
      <p:sp>
        <p:nvSpPr>
          <p:cNvPr id="18465" name="Line 33"/>
          <p:cNvSpPr>
            <a:spLocks noChangeShapeType="1"/>
          </p:cNvSpPr>
          <p:nvPr/>
        </p:nvSpPr>
        <p:spPr bwMode="auto">
          <a:xfrm>
            <a:off x="576263" y="1443038"/>
            <a:ext cx="9048750" cy="317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6" name="Line 34"/>
          <p:cNvSpPr>
            <a:spLocks noChangeShapeType="1"/>
          </p:cNvSpPr>
          <p:nvPr/>
        </p:nvSpPr>
        <p:spPr bwMode="auto">
          <a:xfrm>
            <a:off x="563563" y="5781675"/>
            <a:ext cx="9048750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7" name="Line 35"/>
          <p:cNvSpPr>
            <a:spLocks noChangeShapeType="1"/>
          </p:cNvSpPr>
          <p:nvPr/>
        </p:nvSpPr>
        <p:spPr bwMode="auto">
          <a:xfrm>
            <a:off x="2995613" y="927100"/>
            <a:ext cx="1587" cy="51593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8" name="Line 36"/>
          <p:cNvSpPr>
            <a:spLocks noChangeShapeType="1"/>
          </p:cNvSpPr>
          <p:nvPr/>
        </p:nvSpPr>
        <p:spPr bwMode="auto">
          <a:xfrm>
            <a:off x="7281863" y="941388"/>
            <a:ext cx="1587" cy="51593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9" name="Arc 37"/>
          <p:cNvSpPr>
            <a:spLocks/>
          </p:cNvSpPr>
          <p:nvPr/>
        </p:nvSpPr>
        <p:spPr bwMode="auto">
          <a:xfrm>
            <a:off x="576263" y="557213"/>
            <a:ext cx="2414587" cy="38417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60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0" name="Arc 38"/>
          <p:cNvSpPr>
            <a:spLocks/>
          </p:cNvSpPr>
          <p:nvPr/>
        </p:nvSpPr>
        <p:spPr bwMode="auto">
          <a:xfrm>
            <a:off x="563563" y="542925"/>
            <a:ext cx="2427287" cy="39846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60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1" name="Arc 39"/>
          <p:cNvSpPr>
            <a:spLocks/>
          </p:cNvSpPr>
          <p:nvPr/>
        </p:nvSpPr>
        <p:spPr bwMode="auto">
          <a:xfrm>
            <a:off x="7281863" y="542925"/>
            <a:ext cx="2368550" cy="392113"/>
          </a:xfrm>
          <a:custGeom>
            <a:avLst/>
            <a:gdLst>
              <a:gd name="G0" fmla="+- 17 0 0"/>
              <a:gd name="G1" fmla="+- 21600 0 0"/>
              <a:gd name="G2" fmla="+- 21600 0 0"/>
              <a:gd name="T0" fmla="*/ 0 w 21616"/>
              <a:gd name="T1" fmla="*/ 1 h 21600"/>
              <a:gd name="T2" fmla="*/ 21616 w 21616"/>
              <a:gd name="T3" fmla="*/ 21494 h 21600"/>
              <a:gd name="T4" fmla="*/ 17 w 2161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16" h="21600" fill="none" extrusionOk="0">
                <a:moveTo>
                  <a:pt x="-1" y="0"/>
                </a:moveTo>
                <a:cubicBezTo>
                  <a:pt x="5" y="0"/>
                  <a:pt x="11" y="-1"/>
                  <a:pt x="17" y="0"/>
                </a:cubicBezTo>
                <a:cubicBezTo>
                  <a:pt x="11904" y="0"/>
                  <a:pt x="21558" y="9606"/>
                  <a:pt x="21616" y="21493"/>
                </a:cubicBezTo>
              </a:path>
              <a:path w="21616" h="21600" stroke="0" extrusionOk="0">
                <a:moveTo>
                  <a:pt x="-1" y="0"/>
                </a:moveTo>
                <a:cubicBezTo>
                  <a:pt x="5" y="0"/>
                  <a:pt x="11" y="-1"/>
                  <a:pt x="17" y="0"/>
                </a:cubicBezTo>
                <a:cubicBezTo>
                  <a:pt x="11904" y="0"/>
                  <a:pt x="21558" y="9606"/>
                  <a:pt x="21616" y="21493"/>
                </a:cubicBezTo>
                <a:lnTo>
                  <a:pt x="17" y="21600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2" name="Line 40"/>
          <p:cNvSpPr>
            <a:spLocks noChangeShapeType="1"/>
          </p:cNvSpPr>
          <p:nvPr/>
        </p:nvSpPr>
        <p:spPr bwMode="auto">
          <a:xfrm>
            <a:off x="2982913" y="542925"/>
            <a:ext cx="4275137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8473" name="Group 41"/>
          <p:cNvGrpSpPr>
            <a:grpSpLocks/>
          </p:cNvGrpSpPr>
          <p:nvPr/>
        </p:nvGrpSpPr>
        <p:grpSpPr bwMode="auto">
          <a:xfrm>
            <a:off x="2982913" y="595313"/>
            <a:ext cx="4762" cy="279400"/>
            <a:chOff x="1760" y="326"/>
            <a:chExt cx="1" cy="145"/>
          </a:xfrm>
        </p:grpSpPr>
        <p:sp>
          <p:nvSpPr>
            <p:cNvPr id="18474" name="Line 42"/>
            <p:cNvSpPr>
              <a:spLocks noChangeShapeType="1"/>
            </p:cNvSpPr>
            <p:nvPr/>
          </p:nvSpPr>
          <p:spPr bwMode="auto">
            <a:xfrm>
              <a:off x="1760" y="326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5" name="Line 43"/>
            <p:cNvSpPr>
              <a:spLocks noChangeShapeType="1"/>
            </p:cNvSpPr>
            <p:nvPr/>
          </p:nvSpPr>
          <p:spPr bwMode="auto">
            <a:xfrm>
              <a:off x="1760" y="388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6" name="Line 44"/>
            <p:cNvSpPr>
              <a:spLocks noChangeShapeType="1"/>
            </p:cNvSpPr>
            <p:nvPr/>
          </p:nvSpPr>
          <p:spPr bwMode="auto">
            <a:xfrm>
              <a:off x="1760" y="450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77" name="Group 45"/>
          <p:cNvGrpSpPr>
            <a:grpSpLocks/>
          </p:cNvGrpSpPr>
          <p:nvPr/>
        </p:nvGrpSpPr>
        <p:grpSpPr bwMode="auto">
          <a:xfrm>
            <a:off x="7296150" y="609600"/>
            <a:ext cx="1588" cy="279400"/>
            <a:chOff x="4062" y="333"/>
            <a:chExt cx="1" cy="145"/>
          </a:xfrm>
        </p:grpSpPr>
        <p:sp>
          <p:nvSpPr>
            <p:cNvPr id="18478" name="Line 46"/>
            <p:cNvSpPr>
              <a:spLocks noChangeShapeType="1"/>
            </p:cNvSpPr>
            <p:nvPr/>
          </p:nvSpPr>
          <p:spPr bwMode="auto">
            <a:xfrm>
              <a:off x="4062" y="333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9" name="Line 47"/>
            <p:cNvSpPr>
              <a:spLocks noChangeShapeType="1"/>
            </p:cNvSpPr>
            <p:nvPr/>
          </p:nvSpPr>
          <p:spPr bwMode="auto">
            <a:xfrm>
              <a:off x="4062" y="395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0" name="Line 48"/>
            <p:cNvSpPr>
              <a:spLocks noChangeShapeType="1"/>
            </p:cNvSpPr>
            <p:nvPr/>
          </p:nvSpPr>
          <p:spPr bwMode="auto">
            <a:xfrm>
              <a:off x="4062" y="457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81" name="Line 49"/>
          <p:cNvSpPr>
            <a:spLocks noChangeShapeType="1"/>
          </p:cNvSpPr>
          <p:nvPr/>
        </p:nvSpPr>
        <p:spPr bwMode="auto">
          <a:xfrm>
            <a:off x="563563" y="941388"/>
            <a:ext cx="1587" cy="649763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82" name="Line 50"/>
          <p:cNvSpPr>
            <a:spLocks noChangeShapeType="1"/>
          </p:cNvSpPr>
          <p:nvPr/>
        </p:nvSpPr>
        <p:spPr bwMode="auto">
          <a:xfrm>
            <a:off x="576263" y="7439025"/>
            <a:ext cx="9036050" cy="317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83" name="Line 51"/>
          <p:cNvSpPr>
            <a:spLocks noChangeShapeType="1"/>
          </p:cNvSpPr>
          <p:nvPr/>
        </p:nvSpPr>
        <p:spPr bwMode="auto">
          <a:xfrm>
            <a:off x="9625013" y="941388"/>
            <a:ext cx="1587" cy="649763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84" name="Rectangle 52"/>
          <p:cNvSpPr>
            <a:spLocks noChangeArrowheads="1"/>
          </p:cNvSpPr>
          <p:nvPr/>
        </p:nvSpPr>
        <p:spPr bwMode="auto">
          <a:xfrm rot="16200000">
            <a:off x="125412" y="6313488"/>
            <a:ext cx="1247775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1019175" eaLnBrk="0" hangingPunct="0"/>
            <a:r>
              <a:rPr lang="en-US" altLang="en-US" sz="900" b="1">
                <a:solidFill>
                  <a:srgbClr val="000000"/>
                </a:solidFill>
                <a:latin typeface="Arial" charset="0"/>
              </a:rPr>
              <a:t> UNIT SELF-TEST QUESTIONS</a:t>
            </a:r>
          </a:p>
        </p:txBody>
      </p:sp>
      <p:sp>
        <p:nvSpPr>
          <p:cNvPr id="18485" name="Rectangle 53"/>
          <p:cNvSpPr>
            <a:spLocks noChangeArrowheads="1"/>
          </p:cNvSpPr>
          <p:nvPr/>
        </p:nvSpPr>
        <p:spPr bwMode="auto">
          <a:xfrm rot="16200000">
            <a:off x="854869" y="7341394"/>
            <a:ext cx="409575" cy="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 lIns="0" tIns="0" rIns="0" bIns="0">
            <a:spAutoFit/>
          </a:bodyPr>
          <a:lstStyle/>
          <a:p>
            <a:pPr defTabSz="1019175" eaLnBrk="0" hangingPunct="0"/>
            <a:endParaRPr lang="en-US" altLang="en-US">
              <a:latin typeface="Arial" charset="0"/>
            </a:endParaRPr>
          </a:p>
        </p:txBody>
      </p:sp>
      <p:sp>
        <p:nvSpPr>
          <p:cNvPr id="18486" name="Rectangle 54"/>
          <p:cNvSpPr>
            <a:spLocks noChangeArrowheads="1"/>
          </p:cNvSpPr>
          <p:nvPr/>
        </p:nvSpPr>
        <p:spPr bwMode="auto">
          <a:xfrm>
            <a:off x="3913187" y="1550988"/>
            <a:ext cx="7143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 eaLnBrk="0" hangingPunct="0"/>
            <a:r>
              <a:rPr lang="en-US" altLang="en-US" sz="1200" b="1" dirty="0">
                <a:solidFill>
                  <a:srgbClr val="000000"/>
                </a:solidFill>
                <a:latin typeface="Arial" charset="0"/>
              </a:rPr>
              <a:t>is about...</a:t>
            </a:r>
            <a:endParaRPr lang="en-US" altLang="en-US" sz="1200" dirty="0">
              <a:latin typeface="Arial" charset="0"/>
            </a:endParaRPr>
          </a:p>
        </p:txBody>
      </p:sp>
      <p:sp>
        <p:nvSpPr>
          <p:cNvPr id="18487" name="Line 55"/>
          <p:cNvSpPr>
            <a:spLocks noChangeShapeType="1"/>
          </p:cNvSpPr>
          <p:nvPr/>
        </p:nvSpPr>
        <p:spPr bwMode="auto">
          <a:xfrm>
            <a:off x="2493963" y="1457325"/>
            <a:ext cx="1587" cy="43243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88" name="Line 56"/>
          <p:cNvSpPr>
            <a:spLocks noChangeShapeType="1"/>
          </p:cNvSpPr>
          <p:nvPr/>
        </p:nvSpPr>
        <p:spPr bwMode="auto">
          <a:xfrm>
            <a:off x="590550" y="1789113"/>
            <a:ext cx="1916113" cy="1587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89" name="Rectangle 57"/>
          <p:cNvSpPr>
            <a:spLocks noChangeArrowheads="1"/>
          </p:cNvSpPr>
          <p:nvPr/>
        </p:nvSpPr>
        <p:spPr bwMode="auto">
          <a:xfrm rot="5400000">
            <a:off x="9383713" y="6672262"/>
            <a:ext cx="3302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1019175" eaLnBrk="0" hangingPunct="0"/>
            <a:r>
              <a:rPr lang="en-US" altLang="en-US" sz="900" b="1">
                <a:solidFill>
                  <a:srgbClr val="000000"/>
                </a:solidFill>
                <a:latin typeface="Arial" charset="0"/>
              </a:rPr>
              <a:t> UNIT </a:t>
            </a:r>
            <a:endParaRPr lang="en-US" altLang="en-US">
              <a:latin typeface="Arial" charset="0"/>
            </a:endParaRPr>
          </a:p>
        </p:txBody>
      </p:sp>
      <p:sp>
        <p:nvSpPr>
          <p:cNvPr id="18490" name="Rectangle 58"/>
          <p:cNvSpPr>
            <a:spLocks noChangeArrowheads="1"/>
          </p:cNvSpPr>
          <p:nvPr/>
        </p:nvSpPr>
        <p:spPr bwMode="auto">
          <a:xfrm rot="5400000">
            <a:off x="8874919" y="6668294"/>
            <a:ext cx="92551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1019175" eaLnBrk="0" hangingPunct="0"/>
            <a:r>
              <a:rPr lang="en-US" altLang="en-US" sz="900" b="1">
                <a:solidFill>
                  <a:srgbClr val="000000"/>
                </a:solidFill>
                <a:latin typeface="Arial" charset="0"/>
              </a:rPr>
              <a:t>RELATIONSHIPS</a:t>
            </a:r>
            <a:endParaRPr lang="en-US" altLang="en-US">
              <a:latin typeface="Arial" charset="0"/>
            </a:endParaRPr>
          </a:p>
        </p:txBody>
      </p:sp>
      <p:sp>
        <p:nvSpPr>
          <p:cNvPr id="18491" name="Rectangle 59"/>
          <p:cNvSpPr>
            <a:spLocks noChangeArrowheads="1"/>
          </p:cNvSpPr>
          <p:nvPr/>
        </p:nvSpPr>
        <p:spPr bwMode="auto">
          <a:xfrm>
            <a:off x="1001713" y="1473200"/>
            <a:ext cx="1125537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1019175" eaLnBrk="0" hangingPunct="0"/>
            <a:r>
              <a:rPr lang="en-US" altLang="en-US" sz="900" b="1" dirty="0" smtClean="0">
                <a:solidFill>
                  <a:srgbClr val="000000"/>
                </a:solidFill>
                <a:latin typeface="Arial" charset="0"/>
              </a:rPr>
              <a:t>Unit Schedule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18492" name="Line 60"/>
          <p:cNvSpPr>
            <a:spLocks noChangeShapeType="1"/>
          </p:cNvSpPr>
          <p:nvPr/>
        </p:nvSpPr>
        <p:spPr bwMode="auto">
          <a:xfrm>
            <a:off x="7772400" y="5808663"/>
            <a:ext cx="1588" cy="1617662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93" name="Line 61"/>
          <p:cNvSpPr>
            <a:spLocks noChangeShapeType="1"/>
          </p:cNvSpPr>
          <p:nvPr/>
        </p:nvSpPr>
        <p:spPr bwMode="auto">
          <a:xfrm>
            <a:off x="9237663" y="5808663"/>
            <a:ext cx="3175" cy="1617662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94" name="Line 62"/>
          <p:cNvSpPr>
            <a:spLocks noChangeShapeType="1"/>
          </p:cNvSpPr>
          <p:nvPr/>
        </p:nvSpPr>
        <p:spPr bwMode="auto">
          <a:xfrm>
            <a:off x="590550" y="914400"/>
            <a:ext cx="9074150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95" name="Rectangle 63"/>
          <p:cNvSpPr>
            <a:spLocks noChangeArrowheads="1"/>
          </p:cNvSpPr>
          <p:nvPr/>
        </p:nvSpPr>
        <p:spPr bwMode="auto">
          <a:xfrm>
            <a:off x="4037845" y="1062038"/>
            <a:ext cx="3282911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dirty="0" smtClean="0"/>
              <a:t>Unit 4 Slope and y-intercept</a:t>
            </a:r>
            <a:endParaRPr lang="en-US" sz="1400" dirty="0"/>
          </a:p>
        </p:txBody>
      </p:sp>
      <p:sp>
        <p:nvSpPr>
          <p:cNvPr id="18496" name="Rectangle 64"/>
          <p:cNvSpPr>
            <a:spLocks noChangeArrowheads="1"/>
          </p:cNvSpPr>
          <p:nvPr/>
        </p:nvSpPr>
        <p:spPr bwMode="auto">
          <a:xfrm>
            <a:off x="2982913" y="914400"/>
            <a:ext cx="4338637" cy="542925"/>
          </a:xfrm>
          <a:prstGeom prst="rect">
            <a:avLst/>
          </a:prstGeom>
          <a:noFill/>
          <a:ln w="428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97" name="Rectangle 65"/>
          <p:cNvSpPr>
            <a:spLocks noChangeArrowheads="1"/>
          </p:cNvSpPr>
          <p:nvPr/>
        </p:nvSpPr>
        <p:spPr bwMode="auto">
          <a:xfrm>
            <a:off x="2881313" y="1524000"/>
            <a:ext cx="5524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 eaLnBrk="0" hangingPunct="0"/>
            <a:r>
              <a:rPr lang="en-US" altLang="en-US" sz="900" b="1">
                <a:solidFill>
                  <a:srgbClr val="000000"/>
                </a:solidFill>
                <a:latin typeface="Arial" charset="0"/>
              </a:rPr>
              <a:t>UNIT MAP</a:t>
            </a:r>
            <a:endParaRPr lang="en-US" altLang="en-US">
              <a:latin typeface="Arial" charset="0"/>
            </a:endParaRPr>
          </a:p>
        </p:txBody>
      </p:sp>
      <p:sp>
        <p:nvSpPr>
          <p:cNvPr id="18499" name="Oval 67"/>
          <p:cNvSpPr>
            <a:spLocks noChangeArrowheads="1"/>
          </p:cNvSpPr>
          <p:nvPr/>
        </p:nvSpPr>
        <p:spPr bwMode="auto">
          <a:xfrm>
            <a:off x="3048000" y="993775"/>
            <a:ext cx="179388" cy="173038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00" name="Oval 68"/>
          <p:cNvSpPr>
            <a:spLocks noChangeArrowheads="1"/>
          </p:cNvSpPr>
          <p:nvPr/>
        </p:nvSpPr>
        <p:spPr bwMode="auto">
          <a:xfrm>
            <a:off x="628650" y="955675"/>
            <a:ext cx="179388" cy="182563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01" name="Oval 69"/>
          <p:cNvSpPr>
            <a:spLocks noChangeArrowheads="1"/>
          </p:cNvSpPr>
          <p:nvPr/>
        </p:nvSpPr>
        <p:spPr bwMode="auto">
          <a:xfrm>
            <a:off x="7361238" y="955675"/>
            <a:ext cx="179387" cy="169863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02" name="Oval 70"/>
          <p:cNvSpPr>
            <a:spLocks noChangeArrowheads="1"/>
          </p:cNvSpPr>
          <p:nvPr/>
        </p:nvSpPr>
        <p:spPr bwMode="auto">
          <a:xfrm>
            <a:off x="2559050" y="1511300"/>
            <a:ext cx="179388" cy="185738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03" name="Oval 71"/>
          <p:cNvSpPr>
            <a:spLocks noChangeArrowheads="1"/>
          </p:cNvSpPr>
          <p:nvPr/>
        </p:nvSpPr>
        <p:spPr bwMode="auto">
          <a:xfrm>
            <a:off x="9394825" y="5848350"/>
            <a:ext cx="179388" cy="187325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04" name="Oval 72"/>
          <p:cNvSpPr>
            <a:spLocks noChangeArrowheads="1"/>
          </p:cNvSpPr>
          <p:nvPr/>
        </p:nvSpPr>
        <p:spPr bwMode="auto">
          <a:xfrm>
            <a:off x="641350" y="7148513"/>
            <a:ext cx="180975" cy="184150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05" name="Oval 73"/>
          <p:cNvSpPr>
            <a:spLocks noChangeArrowheads="1"/>
          </p:cNvSpPr>
          <p:nvPr/>
        </p:nvSpPr>
        <p:spPr bwMode="auto">
          <a:xfrm>
            <a:off x="641350" y="1498600"/>
            <a:ext cx="180975" cy="185738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06" name="Rectangle 74"/>
          <p:cNvSpPr>
            <a:spLocks noChangeArrowheads="1"/>
          </p:cNvSpPr>
          <p:nvPr/>
        </p:nvSpPr>
        <p:spPr bwMode="auto">
          <a:xfrm>
            <a:off x="3098800" y="1006475"/>
            <a:ext cx="63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 eaLnBrk="0" hangingPunct="0"/>
            <a:r>
              <a:rPr lang="en-US" altLang="en-US" sz="900" b="1">
                <a:solidFill>
                  <a:srgbClr val="000000"/>
                </a:solidFill>
                <a:latin typeface="Arial" charset="0"/>
              </a:rPr>
              <a:t>1</a:t>
            </a:r>
            <a:endParaRPr lang="en-US" altLang="en-US">
              <a:latin typeface="Arial" charset="0"/>
            </a:endParaRPr>
          </a:p>
        </p:txBody>
      </p:sp>
      <p:sp>
        <p:nvSpPr>
          <p:cNvPr id="18507" name="Rectangle 75"/>
          <p:cNvSpPr>
            <a:spLocks noChangeArrowheads="1"/>
          </p:cNvSpPr>
          <p:nvPr/>
        </p:nvSpPr>
        <p:spPr bwMode="auto">
          <a:xfrm>
            <a:off x="7412038" y="966788"/>
            <a:ext cx="63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 eaLnBrk="0" hangingPunct="0"/>
            <a:r>
              <a:rPr lang="en-US" altLang="en-US" sz="900" b="1">
                <a:solidFill>
                  <a:srgbClr val="000000"/>
                </a:solidFill>
                <a:latin typeface="Arial" charset="0"/>
              </a:rPr>
              <a:t>3</a:t>
            </a:r>
            <a:endParaRPr lang="en-US" altLang="en-US">
              <a:latin typeface="Arial" charset="0"/>
            </a:endParaRPr>
          </a:p>
        </p:txBody>
      </p:sp>
      <p:sp>
        <p:nvSpPr>
          <p:cNvPr id="18508" name="Rectangle 76"/>
          <p:cNvSpPr>
            <a:spLocks noChangeArrowheads="1"/>
          </p:cNvSpPr>
          <p:nvPr/>
        </p:nvSpPr>
        <p:spPr bwMode="auto">
          <a:xfrm>
            <a:off x="679450" y="966788"/>
            <a:ext cx="63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 eaLnBrk="0" hangingPunct="0"/>
            <a:r>
              <a:rPr lang="en-US" altLang="en-US" sz="900" b="1">
                <a:solidFill>
                  <a:srgbClr val="000000"/>
                </a:solidFill>
                <a:latin typeface="Arial" charset="0"/>
              </a:rPr>
              <a:t>2</a:t>
            </a:r>
            <a:endParaRPr lang="en-US" altLang="en-US">
              <a:latin typeface="Arial" charset="0"/>
            </a:endParaRPr>
          </a:p>
        </p:txBody>
      </p:sp>
      <p:sp>
        <p:nvSpPr>
          <p:cNvPr id="18509" name="Oval 77"/>
          <p:cNvSpPr>
            <a:spLocks noChangeArrowheads="1"/>
          </p:cNvSpPr>
          <p:nvPr/>
        </p:nvSpPr>
        <p:spPr bwMode="auto">
          <a:xfrm>
            <a:off x="4270375" y="330200"/>
            <a:ext cx="180975" cy="185738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10" name="Rectangle 78"/>
          <p:cNvSpPr>
            <a:spLocks noChangeArrowheads="1"/>
          </p:cNvSpPr>
          <p:nvPr/>
        </p:nvSpPr>
        <p:spPr bwMode="auto">
          <a:xfrm>
            <a:off x="4310063" y="357188"/>
            <a:ext cx="63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 eaLnBrk="0" hangingPunct="0"/>
            <a:r>
              <a:rPr lang="en-US" altLang="en-US" sz="900" b="1">
                <a:solidFill>
                  <a:srgbClr val="000000"/>
                </a:solidFill>
                <a:latin typeface="Arial" charset="0"/>
              </a:rPr>
              <a:t>4</a:t>
            </a:r>
            <a:endParaRPr lang="en-US" altLang="en-US">
              <a:latin typeface="Arial" charset="0"/>
            </a:endParaRPr>
          </a:p>
        </p:txBody>
      </p:sp>
      <p:sp>
        <p:nvSpPr>
          <p:cNvPr id="18511" name="Rectangle 79"/>
          <p:cNvSpPr>
            <a:spLocks noChangeArrowheads="1"/>
          </p:cNvSpPr>
          <p:nvPr/>
        </p:nvSpPr>
        <p:spPr bwMode="auto">
          <a:xfrm>
            <a:off x="2622550" y="1550988"/>
            <a:ext cx="63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 eaLnBrk="0" hangingPunct="0"/>
            <a:r>
              <a:rPr lang="en-US" altLang="en-US" sz="900" b="1">
                <a:solidFill>
                  <a:srgbClr val="000000"/>
                </a:solidFill>
                <a:latin typeface="Arial" charset="0"/>
              </a:rPr>
              <a:t>5</a:t>
            </a:r>
            <a:endParaRPr lang="en-US" altLang="en-US">
              <a:latin typeface="Arial" charset="0"/>
            </a:endParaRPr>
          </a:p>
        </p:txBody>
      </p:sp>
      <p:sp>
        <p:nvSpPr>
          <p:cNvPr id="18512" name="Rectangle 80"/>
          <p:cNvSpPr>
            <a:spLocks noChangeArrowheads="1"/>
          </p:cNvSpPr>
          <p:nvPr/>
        </p:nvSpPr>
        <p:spPr bwMode="auto">
          <a:xfrm>
            <a:off x="9458325" y="5886450"/>
            <a:ext cx="63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 eaLnBrk="0" hangingPunct="0"/>
            <a:r>
              <a:rPr lang="en-US" altLang="en-US" sz="900" b="1">
                <a:solidFill>
                  <a:srgbClr val="000000"/>
                </a:solidFill>
                <a:latin typeface="Arial" charset="0"/>
              </a:rPr>
              <a:t>6</a:t>
            </a:r>
            <a:endParaRPr lang="en-US" altLang="en-US">
              <a:latin typeface="Arial" charset="0"/>
            </a:endParaRPr>
          </a:p>
        </p:txBody>
      </p:sp>
      <p:sp>
        <p:nvSpPr>
          <p:cNvPr id="18513" name="Rectangle 81"/>
          <p:cNvSpPr>
            <a:spLocks noChangeArrowheads="1"/>
          </p:cNvSpPr>
          <p:nvPr/>
        </p:nvSpPr>
        <p:spPr bwMode="auto">
          <a:xfrm>
            <a:off x="692150" y="7173913"/>
            <a:ext cx="63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 eaLnBrk="0" hangingPunct="0"/>
            <a:r>
              <a:rPr lang="en-US" altLang="en-US" sz="900" b="1">
                <a:solidFill>
                  <a:srgbClr val="000000"/>
                </a:solidFill>
                <a:latin typeface="Arial" charset="0"/>
              </a:rPr>
              <a:t>7</a:t>
            </a:r>
            <a:endParaRPr lang="en-US" altLang="en-US">
              <a:latin typeface="Arial" charset="0"/>
            </a:endParaRPr>
          </a:p>
        </p:txBody>
      </p:sp>
      <p:sp>
        <p:nvSpPr>
          <p:cNvPr id="18514" name="Rectangle 82"/>
          <p:cNvSpPr>
            <a:spLocks noChangeArrowheads="1"/>
          </p:cNvSpPr>
          <p:nvPr/>
        </p:nvSpPr>
        <p:spPr bwMode="auto">
          <a:xfrm>
            <a:off x="692150" y="1524000"/>
            <a:ext cx="63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 eaLnBrk="0" hangingPunct="0"/>
            <a:r>
              <a:rPr lang="en-US" altLang="en-US" sz="900" b="1">
                <a:solidFill>
                  <a:srgbClr val="000000"/>
                </a:solidFill>
                <a:latin typeface="Arial" charset="0"/>
              </a:rPr>
              <a:t>8</a:t>
            </a:r>
            <a:endParaRPr lang="en-US" altLang="en-US">
              <a:latin typeface="Arial" charset="0"/>
            </a:endParaRPr>
          </a:p>
        </p:txBody>
      </p:sp>
      <p:sp>
        <p:nvSpPr>
          <p:cNvPr id="18515" name="Line 83"/>
          <p:cNvSpPr>
            <a:spLocks noChangeShapeType="1"/>
          </p:cNvSpPr>
          <p:nvPr/>
        </p:nvSpPr>
        <p:spPr bwMode="auto">
          <a:xfrm>
            <a:off x="7488238" y="501650"/>
            <a:ext cx="2085975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16" name="Rectangle 84"/>
          <p:cNvSpPr>
            <a:spLocks noChangeArrowheads="1"/>
          </p:cNvSpPr>
          <p:nvPr/>
        </p:nvSpPr>
        <p:spPr bwMode="auto">
          <a:xfrm>
            <a:off x="7796213" y="119063"/>
            <a:ext cx="1587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 eaLnBrk="0" hangingPunct="0"/>
            <a:endParaRPr lang="en-US" altLang="en-US">
              <a:latin typeface="Arial" charset="0"/>
            </a:endParaRPr>
          </a:p>
        </p:txBody>
      </p:sp>
      <p:sp>
        <p:nvSpPr>
          <p:cNvPr id="18517" name="Rectangle 85"/>
          <p:cNvSpPr>
            <a:spLocks noChangeArrowheads="1"/>
          </p:cNvSpPr>
          <p:nvPr/>
        </p:nvSpPr>
        <p:spPr bwMode="auto">
          <a:xfrm>
            <a:off x="7851775" y="306388"/>
            <a:ext cx="0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 eaLnBrk="0" hangingPunct="0"/>
            <a:endParaRPr lang="en-US" altLang="en-US">
              <a:latin typeface="Arial" charset="0"/>
            </a:endParaRPr>
          </a:p>
        </p:txBody>
      </p:sp>
      <p:sp>
        <p:nvSpPr>
          <p:cNvPr id="18518" name="Rectangle 86"/>
          <p:cNvSpPr>
            <a:spLocks noChangeArrowheads="1"/>
          </p:cNvSpPr>
          <p:nvPr/>
        </p:nvSpPr>
        <p:spPr bwMode="auto">
          <a:xfrm>
            <a:off x="628650" y="2465388"/>
            <a:ext cx="1588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1019175" eaLnBrk="0" hangingPunct="0"/>
            <a:endParaRPr lang="en-US" altLang="en-US">
              <a:latin typeface="Arial" charset="0"/>
            </a:endParaRPr>
          </a:p>
        </p:txBody>
      </p:sp>
      <p:grpSp>
        <p:nvGrpSpPr>
          <p:cNvPr id="18519" name="Group 87"/>
          <p:cNvGrpSpPr>
            <a:grpSpLocks/>
          </p:cNvGrpSpPr>
          <p:nvPr/>
        </p:nvGrpSpPr>
        <p:grpSpPr bwMode="auto">
          <a:xfrm>
            <a:off x="2287588" y="687388"/>
            <a:ext cx="1457325" cy="106362"/>
            <a:chOff x="1388" y="374"/>
            <a:chExt cx="778" cy="55"/>
          </a:xfrm>
        </p:grpSpPr>
        <p:sp>
          <p:nvSpPr>
            <p:cNvPr id="18520" name="Freeform 88"/>
            <p:cNvSpPr>
              <a:spLocks/>
            </p:cNvSpPr>
            <p:nvPr/>
          </p:nvSpPr>
          <p:spPr bwMode="auto">
            <a:xfrm>
              <a:off x="1388" y="374"/>
              <a:ext cx="117" cy="55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17" y="0"/>
                </a:cxn>
                <a:cxn ang="0">
                  <a:pos x="117" y="28"/>
                </a:cxn>
                <a:cxn ang="0">
                  <a:pos x="117" y="55"/>
                </a:cxn>
                <a:cxn ang="0">
                  <a:pos x="0" y="28"/>
                </a:cxn>
              </a:cxnLst>
              <a:rect l="0" t="0" r="r" b="b"/>
              <a:pathLst>
                <a:path w="117" h="55">
                  <a:moveTo>
                    <a:pt x="0" y="28"/>
                  </a:moveTo>
                  <a:lnTo>
                    <a:pt x="117" y="0"/>
                  </a:lnTo>
                  <a:lnTo>
                    <a:pt x="117" y="28"/>
                  </a:lnTo>
                  <a:lnTo>
                    <a:pt x="117" y="55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1" name="Line 89"/>
            <p:cNvSpPr>
              <a:spLocks noChangeShapeType="1"/>
            </p:cNvSpPr>
            <p:nvPr/>
          </p:nvSpPr>
          <p:spPr bwMode="auto">
            <a:xfrm flipH="1">
              <a:off x="1498" y="395"/>
              <a:ext cx="66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522" name="Group 90"/>
          <p:cNvGrpSpPr>
            <a:grpSpLocks/>
          </p:cNvGrpSpPr>
          <p:nvPr/>
        </p:nvGrpSpPr>
        <p:grpSpPr bwMode="auto">
          <a:xfrm>
            <a:off x="6210300" y="658813"/>
            <a:ext cx="1679575" cy="104775"/>
            <a:chOff x="3482" y="359"/>
            <a:chExt cx="898" cy="55"/>
          </a:xfrm>
        </p:grpSpPr>
        <p:sp>
          <p:nvSpPr>
            <p:cNvPr id="18523" name="Freeform 91"/>
            <p:cNvSpPr>
              <a:spLocks/>
            </p:cNvSpPr>
            <p:nvPr/>
          </p:nvSpPr>
          <p:spPr bwMode="auto">
            <a:xfrm flipH="1">
              <a:off x="4263" y="359"/>
              <a:ext cx="117" cy="55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17" y="0"/>
                </a:cxn>
                <a:cxn ang="0">
                  <a:pos x="117" y="28"/>
                </a:cxn>
                <a:cxn ang="0">
                  <a:pos x="117" y="55"/>
                </a:cxn>
                <a:cxn ang="0">
                  <a:pos x="0" y="28"/>
                </a:cxn>
              </a:cxnLst>
              <a:rect l="0" t="0" r="r" b="b"/>
              <a:pathLst>
                <a:path w="117" h="55">
                  <a:moveTo>
                    <a:pt x="0" y="28"/>
                  </a:moveTo>
                  <a:lnTo>
                    <a:pt x="117" y="0"/>
                  </a:lnTo>
                  <a:lnTo>
                    <a:pt x="117" y="28"/>
                  </a:lnTo>
                  <a:lnTo>
                    <a:pt x="117" y="55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4" name="Line 92"/>
            <p:cNvSpPr>
              <a:spLocks noChangeShapeType="1"/>
            </p:cNvSpPr>
            <p:nvPr/>
          </p:nvSpPr>
          <p:spPr bwMode="auto">
            <a:xfrm>
              <a:off x="3482" y="380"/>
              <a:ext cx="78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525" name="Line 93"/>
          <p:cNvSpPr>
            <a:spLocks noChangeShapeType="1"/>
          </p:cNvSpPr>
          <p:nvPr/>
        </p:nvSpPr>
        <p:spPr bwMode="auto">
          <a:xfrm>
            <a:off x="952500" y="5810250"/>
            <a:ext cx="4763" cy="1590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31" name="Text Box 99"/>
          <p:cNvSpPr txBox="1">
            <a:spLocks noChangeArrowheads="1"/>
          </p:cNvSpPr>
          <p:nvPr/>
        </p:nvSpPr>
        <p:spPr bwMode="auto">
          <a:xfrm>
            <a:off x="5281824" y="1976055"/>
            <a:ext cx="1885950" cy="65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82" tIns="50941" rIns="101882" bIns="50941">
            <a:spAutoFit/>
          </a:bodyPr>
          <a:lstStyle/>
          <a:p>
            <a:pPr algn="ctr" defTabSz="1019175" eaLnBrk="0" hangingPunct="0">
              <a:spcBef>
                <a:spcPct val="50000"/>
              </a:spcBef>
            </a:pPr>
            <a:endParaRPr lang="en-US" altLang="en-US" sz="900" dirty="0" smtClean="0">
              <a:latin typeface="Times" charset="0"/>
            </a:endParaRPr>
          </a:p>
          <a:p>
            <a:pPr algn="ctr" defTabSz="1019175" eaLnBrk="0" hangingPunct="0">
              <a:spcBef>
                <a:spcPct val="50000"/>
              </a:spcBef>
            </a:pPr>
            <a:endParaRPr lang="en-US" altLang="en-US" sz="900" dirty="0">
              <a:latin typeface="Times" charset="0"/>
            </a:endParaRPr>
          </a:p>
          <a:p>
            <a:pPr algn="ctr" defTabSz="1019175" eaLnBrk="0" hangingPunct="0">
              <a:spcBef>
                <a:spcPct val="50000"/>
              </a:spcBef>
            </a:pPr>
            <a:endParaRPr lang="en-US" altLang="en-US" sz="900" dirty="0" smtClean="0">
              <a:latin typeface="Times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7829550" y="5892025"/>
            <a:ext cx="13525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Identifying</a:t>
            </a:r>
          </a:p>
          <a:p>
            <a:r>
              <a:rPr lang="en-US" sz="1100" dirty="0" smtClean="0"/>
              <a:t>Analyzing</a:t>
            </a:r>
          </a:p>
          <a:p>
            <a:r>
              <a:rPr lang="en-US" sz="1100" dirty="0" smtClean="0"/>
              <a:t>Interpreting</a:t>
            </a:r>
          </a:p>
          <a:p>
            <a:r>
              <a:rPr lang="en-US" sz="1100" dirty="0" smtClean="0"/>
              <a:t>Comparing</a:t>
            </a:r>
          </a:p>
          <a:p>
            <a:r>
              <a:rPr lang="en-US" sz="1100" dirty="0" smtClean="0"/>
              <a:t>Evaluating</a:t>
            </a:r>
          </a:p>
          <a:p>
            <a:r>
              <a:rPr lang="en-US" sz="1100" dirty="0" smtClean="0"/>
              <a:t>Defining</a:t>
            </a:r>
          </a:p>
          <a:p>
            <a:r>
              <a:rPr lang="en-US" sz="1100" dirty="0" smtClean="0"/>
              <a:t>Calculating</a:t>
            </a:r>
          </a:p>
          <a:p>
            <a:endParaRPr lang="en-US" sz="1100" dirty="0" smtClean="0"/>
          </a:p>
        </p:txBody>
      </p:sp>
      <p:sp>
        <p:nvSpPr>
          <p:cNvPr id="98" name="TextBox 97"/>
          <p:cNvSpPr txBox="1"/>
          <p:nvPr/>
        </p:nvSpPr>
        <p:spPr>
          <a:xfrm>
            <a:off x="600075" y="1828800"/>
            <a:ext cx="180975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u="sng" dirty="0" smtClean="0"/>
              <a:t>Practice four corner models</a:t>
            </a:r>
          </a:p>
          <a:p>
            <a:endParaRPr lang="en-US" sz="1100" u="sng" dirty="0"/>
          </a:p>
          <a:p>
            <a:r>
              <a:rPr lang="en-US" sz="1100" u="sng" dirty="0" smtClean="0"/>
              <a:t>Story to equation to table</a:t>
            </a:r>
          </a:p>
          <a:p>
            <a:endParaRPr lang="en-US" sz="1100" u="sng" dirty="0"/>
          </a:p>
          <a:p>
            <a:r>
              <a:rPr lang="en-US" sz="1100" u="sng" dirty="0" smtClean="0"/>
              <a:t>Table to graph </a:t>
            </a:r>
            <a:r>
              <a:rPr lang="en-US" sz="1100" u="sng" dirty="0" smtClean="0"/>
              <a:t>while identifying the slope from the table</a:t>
            </a:r>
            <a:endParaRPr lang="en-US" sz="1100" u="sng" dirty="0" smtClean="0"/>
          </a:p>
          <a:p>
            <a:endParaRPr lang="en-US" sz="1100" u="sng" dirty="0"/>
          </a:p>
          <a:p>
            <a:r>
              <a:rPr lang="en-US" sz="1100" u="sng" dirty="0" smtClean="0"/>
              <a:t>Graph to table</a:t>
            </a:r>
          </a:p>
          <a:p>
            <a:endParaRPr lang="en-US" sz="1100" u="sng" dirty="0"/>
          </a:p>
          <a:p>
            <a:r>
              <a:rPr lang="en-US" sz="1100" u="sng" dirty="0" smtClean="0"/>
              <a:t>Create similar triangles to calculate the slope</a:t>
            </a:r>
          </a:p>
          <a:p>
            <a:endParaRPr lang="en-US" sz="1100" u="sng" dirty="0"/>
          </a:p>
          <a:p>
            <a:r>
              <a:rPr lang="en-US" sz="1100" u="sng" dirty="0" smtClean="0"/>
              <a:t>Identify proportional and non-proportional linear functions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781425" y="619125"/>
            <a:ext cx="24288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Problem solving</a:t>
            </a:r>
            <a:endParaRPr lang="en-US" sz="1200" b="1" dirty="0"/>
          </a:p>
        </p:txBody>
      </p:sp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3057525" y="1789113"/>
            <a:ext cx="2640515" cy="881856"/>
          </a:xfrm>
          <a:prstGeom prst="ellipse">
            <a:avLst/>
          </a:prstGeom>
          <a:solidFill>
            <a:schemeClr val="bg1"/>
          </a:solidFill>
          <a:ln w="22225">
            <a:solidFill>
              <a:srgbClr val="000000"/>
            </a:solidFill>
            <a:round/>
            <a:headEnd/>
            <a:tailEnd/>
          </a:ln>
        </p:spPr>
        <p:txBody>
          <a:bodyPr lIns="101882" tIns="50941" rIns="101882" bIns="50941"/>
          <a:lstStyle/>
          <a:p>
            <a:pPr defTabSz="1019175" eaLnBrk="0" hangingPunct="0"/>
            <a:endParaRPr lang="en-US">
              <a:latin typeface="Times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112838" y="5891538"/>
            <a:ext cx="64306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600" dirty="0" smtClean="0"/>
              <a:t>Where is the slope found in the story, graph, table, and equation?</a:t>
            </a:r>
          </a:p>
          <a:p>
            <a:pPr marL="228600" indent="-228600">
              <a:buAutoNum type="arabicPeriod"/>
            </a:pPr>
            <a:r>
              <a:rPr lang="en-US" sz="1600" dirty="0" smtClean="0"/>
              <a:t>Where is the y-intercept found in the story, graph, table, and equation?</a:t>
            </a:r>
          </a:p>
          <a:p>
            <a:pPr marL="228600" indent="-228600">
              <a:buAutoNum type="arabicPeriod"/>
            </a:pPr>
            <a:r>
              <a:rPr lang="en-US" sz="1600" dirty="0" smtClean="0"/>
              <a:t>How are similar triangles used to calculate slope?</a:t>
            </a:r>
            <a:endParaRPr lang="en-US" sz="16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7066755" y="1880812"/>
            <a:ext cx="1921669" cy="432572"/>
            <a:chOff x="7066755" y="1880812"/>
            <a:chExt cx="1921669" cy="432572"/>
          </a:xfrm>
        </p:grpSpPr>
        <p:sp>
          <p:nvSpPr>
            <p:cNvPr id="18548" name="Oval 116"/>
            <p:cNvSpPr>
              <a:spLocks noChangeArrowheads="1"/>
            </p:cNvSpPr>
            <p:nvPr/>
          </p:nvSpPr>
          <p:spPr bwMode="auto">
            <a:xfrm>
              <a:off x="7066755" y="1880812"/>
              <a:ext cx="1921669" cy="43257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101882" tIns="50941" rIns="101882" bIns="50941" anchor="ctr"/>
            <a:lstStyle/>
            <a:p>
              <a:pPr algn="ctr" defTabSz="1019175"/>
              <a:endParaRPr lang="en-US" sz="900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7311624" y="1957756"/>
              <a:ext cx="15573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Linear functions</a:t>
              </a:r>
              <a:endParaRPr lang="en-US" sz="1000" dirty="0"/>
            </a:p>
          </p:txBody>
        </p:sp>
      </p:grpSp>
      <p:sp>
        <p:nvSpPr>
          <p:cNvPr id="111" name="TextBox 110"/>
          <p:cNvSpPr txBox="1"/>
          <p:nvPr/>
        </p:nvSpPr>
        <p:spPr>
          <a:xfrm>
            <a:off x="674774" y="1067613"/>
            <a:ext cx="26737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Equations, inequalities, and applications</a:t>
            </a:r>
            <a:endParaRPr lang="en-US" sz="1000" dirty="0"/>
          </a:p>
        </p:txBody>
      </p:sp>
      <p:sp>
        <p:nvSpPr>
          <p:cNvPr id="108" name="TextBox 107"/>
          <p:cNvSpPr txBox="1"/>
          <p:nvPr/>
        </p:nvSpPr>
        <p:spPr>
          <a:xfrm>
            <a:off x="3356697" y="1880812"/>
            <a:ext cx="2220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 </a:t>
            </a:r>
            <a:r>
              <a:rPr lang="en-US" sz="1200" dirty="0" smtClean="0"/>
              <a:t> </a:t>
            </a:r>
            <a:r>
              <a:rPr lang="en-US" sz="1200" dirty="0"/>
              <a:t>using tables and graphs to develop the understanding of slope and </a:t>
            </a:r>
            <a:r>
              <a:rPr lang="en-US" sz="1200" i="1" dirty="0" smtClean="0"/>
              <a:t>y</a:t>
            </a:r>
            <a:r>
              <a:rPr lang="en-US" sz="1200" dirty="0" smtClean="0"/>
              <a:t>-intercept by</a:t>
            </a:r>
            <a:endParaRPr lang="en-US" sz="1100" dirty="0"/>
          </a:p>
        </p:txBody>
      </p:sp>
      <p:sp>
        <p:nvSpPr>
          <p:cNvPr id="94" name="Rectangle 63"/>
          <p:cNvSpPr>
            <a:spLocks noChangeArrowheads="1"/>
          </p:cNvSpPr>
          <p:nvPr/>
        </p:nvSpPr>
        <p:spPr bwMode="auto">
          <a:xfrm>
            <a:off x="7297738" y="1110456"/>
            <a:ext cx="25828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000" dirty="0" smtClean="0"/>
              <a:t>Proportional and non-proportional functions</a:t>
            </a:r>
            <a:endParaRPr lang="en-US" sz="1000" dirty="0"/>
          </a:p>
        </p:txBody>
      </p:sp>
      <p:cxnSp>
        <p:nvCxnSpPr>
          <p:cNvPr id="4" name="Straight Connector 3"/>
          <p:cNvCxnSpPr>
            <a:endCxn id="18548" idx="2"/>
          </p:cNvCxnSpPr>
          <p:nvPr/>
        </p:nvCxnSpPr>
        <p:spPr bwMode="auto">
          <a:xfrm flipV="1">
            <a:off x="5698040" y="2097098"/>
            <a:ext cx="1368715" cy="10687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" name="Straight Arrow Connector 5"/>
          <p:cNvCxnSpPr>
            <a:stCxn id="18548" idx="3"/>
          </p:cNvCxnSpPr>
          <p:nvPr/>
        </p:nvCxnSpPr>
        <p:spPr bwMode="auto">
          <a:xfrm flipH="1">
            <a:off x="6947218" y="2250035"/>
            <a:ext cx="400959" cy="38289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sp>
        <p:nvSpPr>
          <p:cNvPr id="96" name="TextBox 95"/>
          <p:cNvSpPr txBox="1"/>
          <p:nvPr/>
        </p:nvSpPr>
        <p:spPr>
          <a:xfrm rot="21277208">
            <a:off x="5679900" y="1885292"/>
            <a:ext cx="1557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analyzing</a:t>
            </a:r>
            <a:endParaRPr lang="en-US" sz="1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72291993"/>
                  </p:ext>
                </p:extLst>
              </p:nvPr>
            </p:nvGraphicFramePr>
            <p:xfrm>
              <a:off x="2563813" y="3041647"/>
              <a:ext cx="6958012" cy="220906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76225"/>
                    <a:gridCol w="1602781"/>
                    <a:gridCol w="1739503"/>
                    <a:gridCol w="1739503"/>
                  </a:tblGrid>
                  <a:tr h="320678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Story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Equation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       Table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        Graph 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</a:tr>
                  <a:tr h="1843307"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Read and</a:t>
                          </a:r>
                          <a:r>
                            <a:rPr lang="en-US" sz="1200" baseline="0" dirty="0" smtClean="0">
                              <a:solidFill>
                                <a:schemeClr val="tx1"/>
                              </a:solidFill>
                            </a:rPr>
                            <a:t> identify</a:t>
                          </a:r>
                        </a:p>
                        <a:p>
                          <a:endParaRPr lang="en-US" sz="12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-Constant</a:t>
                          </a:r>
                          <a:r>
                            <a:rPr lang="en-US" sz="1200" baseline="0" dirty="0" smtClean="0">
                              <a:solidFill>
                                <a:schemeClr val="tx1"/>
                              </a:solidFill>
                            </a:rPr>
                            <a:t> rate of change</a:t>
                          </a:r>
                        </a:p>
                        <a:p>
                          <a:r>
                            <a:rPr lang="en-US" sz="1200" baseline="0" dirty="0" smtClean="0">
                              <a:solidFill>
                                <a:schemeClr val="tx1"/>
                              </a:solidFill>
                            </a:rPr>
                            <a:t>(check if it is negative)</a:t>
                          </a:r>
                        </a:p>
                        <a:p>
                          <a:endParaRPr lang="en-US" sz="1200" baseline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US" sz="1200" baseline="0" dirty="0" smtClean="0">
                              <a:solidFill>
                                <a:schemeClr val="tx1"/>
                              </a:solidFill>
                            </a:rPr>
                            <a:t>-starting point</a:t>
                          </a:r>
                        </a:p>
                        <a:p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=2.4</m:t>
                                </m:r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16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6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42</m:t>
                                </m:r>
                              </m:oMath>
                            </m:oMathPara>
                          </a14:m>
                          <a:endParaRPr lang="en-US" sz="1600" b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US" sz="16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72291993"/>
                  </p:ext>
                </p:extLst>
              </p:nvPr>
            </p:nvGraphicFramePr>
            <p:xfrm>
              <a:off x="2563813" y="3041647"/>
              <a:ext cx="6958012" cy="220906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76225"/>
                    <a:gridCol w="1602781"/>
                    <a:gridCol w="1739503"/>
                    <a:gridCol w="1739503"/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Story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Equation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       Table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        Graph 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</a:tr>
                  <a:tr h="1843307"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Read and</a:t>
                          </a:r>
                          <a:r>
                            <a:rPr lang="en-US" sz="1200" baseline="0" dirty="0" smtClean="0">
                              <a:solidFill>
                                <a:schemeClr val="tx1"/>
                              </a:solidFill>
                            </a:rPr>
                            <a:t> identify</a:t>
                          </a:r>
                        </a:p>
                        <a:p>
                          <a:endParaRPr lang="en-US" sz="12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US" sz="1200" dirty="0" smtClean="0">
                              <a:solidFill>
                                <a:schemeClr val="tx1"/>
                              </a:solidFill>
                            </a:rPr>
                            <a:t>-Constant</a:t>
                          </a:r>
                          <a:r>
                            <a:rPr lang="en-US" sz="1200" baseline="0" dirty="0" smtClean="0">
                              <a:solidFill>
                                <a:schemeClr val="tx1"/>
                              </a:solidFill>
                            </a:rPr>
                            <a:t> rate of change</a:t>
                          </a:r>
                        </a:p>
                        <a:p>
                          <a:r>
                            <a:rPr lang="en-US" sz="1200" baseline="0" dirty="0" smtClean="0">
                              <a:solidFill>
                                <a:schemeClr val="tx1"/>
                              </a:solidFill>
                            </a:rPr>
                            <a:t>(check if it is negative)</a:t>
                          </a:r>
                        </a:p>
                        <a:p>
                          <a:endParaRPr lang="en-US" sz="1200" baseline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US" sz="1200" baseline="0" dirty="0" smtClean="0">
                              <a:solidFill>
                                <a:schemeClr val="tx1"/>
                              </a:solidFill>
                            </a:rPr>
                            <a:t>-starting point</a:t>
                          </a:r>
                        </a:p>
                        <a:p>
                          <a:endParaRPr lang="en-US" sz="12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17490" t="-21523" r="-216730" b="-3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00" name="TextBox 99"/>
          <p:cNvSpPr txBox="1"/>
          <p:nvPr/>
        </p:nvSpPr>
        <p:spPr>
          <a:xfrm rot="17552401">
            <a:off x="4063607" y="4415238"/>
            <a:ext cx="1640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Constant rate</a:t>
            </a:r>
          </a:p>
          <a:p>
            <a:pPr algn="ctr"/>
            <a:r>
              <a:rPr lang="en-US" sz="1000" u="sng" dirty="0" smtClean="0"/>
              <a:t>slope</a:t>
            </a:r>
            <a:endParaRPr lang="en-US" sz="1000" u="sng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4995863" y="3738273"/>
            <a:ext cx="90488" cy="59729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5" name="TextBox 104"/>
          <p:cNvSpPr txBox="1"/>
          <p:nvPr/>
        </p:nvSpPr>
        <p:spPr>
          <a:xfrm rot="17467329">
            <a:off x="4604638" y="4453627"/>
            <a:ext cx="1557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Starting point</a:t>
            </a:r>
          </a:p>
          <a:p>
            <a:pPr algn="ctr"/>
            <a:r>
              <a:rPr lang="en-US" sz="1000" u="sng" dirty="0" smtClean="0"/>
              <a:t>Y-intercept</a:t>
            </a:r>
            <a:endParaRPr lang="en-US" sz="1000" u="sng" dirty="0"/>
          </a:p>
        </p:txBody>
      </p:sp>
      <p:cxnSp>
        <p:nvCxnSpPr>
          <p:cNvPr id="109" name="Straight Arrow Connector 108"/>
          <p:cNvCxnSpPr/>
          <p:nvPr/>
        </p:nvCxnSpPr>
        <p:spPr bwMode="auto">
          <a:xfrm flipV="1">
            <a:off x="5514187" y="3695701"/>
            <a:ext cx="157600" cy="63987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63065382"/>
                  </p:ext>
                </p:extLst>
              </p:nvPr>
            </p:nvGraphicFramePr>
            <p:xfrm>
              <a:off x="6153149" y="3458686"/>
              <a:ext cx="1204914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85776"/>
                    <a:gridCol w="719138"/>
                  </a:tblGrid>
                  <a:tr h="364523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364523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-42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64523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-39.6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64523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-37.2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64523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-34.8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63065382"/>
                  </p:ext>
                </p:extLst>
              </p:nvPr>
            </p:nvGraphicFramePr>
            <p:xfrm>
              <a:off x="6153149" y="3458686"/>
              <a:ext cx="1204914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85776"/>
                    <a:gridCol w="719138"/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r="-148750" b="-4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67797" r="-847" b="-426667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-42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-39.6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-37.2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-34.8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cxnSp>
        <p:nvCxnSpPr>
          <p:cNvPr id="17" name="Straight Connector 16"/>
          <p:cNvCxnSpPr/>
          <p:nvPr/>
        </p:nvCxnSpPr>
        <p:spPr bwMode="auto">
          <a:xfrm>
            <a:off x="8345488" y="3429000"/>
            <a:ext cx="0" cy="18131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2" name="Straight Connector 111"/>
          <p:cNvCxnSpPr/>
          <p:nvPr/>
        </p:nvCxnSpPr>
        <p:spPr bwMode="auto">
          <a:xfrm>
            <a:off x="7829550" y="4190206"/>
            <a:ext cx="171926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7797800" y="3942953"/>
            <a:ext cx="2082800" cy="8862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21" name="TextBox 120"/>
          <p:cNvSpPr txBox="1"/>
          <p:nvPr/>
        </p:nvSpPr>
        <p:spPr>
          <a:xfrm>
            <a:off x="7321550" y="2386709"/>
            <a:ext cx="1557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Focus on slope…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3438525" y="236538"/>
            <a:ext cx="2640515" cy="881856"/>
          </a:xfrm>
          <a:prstGeom prst="ellipse">
            <a:avLst/>
          </a:prstGeom>
          <a:solidFill>
            <a:schemeClr val="bg1"/>
          </a:solidFill>
          <a:ln w="22225">
            <a:solidFill>
              <a:srgbClr val="000000"/>
            </a:solidFill>
            <a:round/>
            <a:headEnd/>
            <a:tailEnd/>
          </a:ln>
        </p:spPr>
        <p:txBody>
          <a:bodyPr lIns="101882" tIns="50941" rIns="101882" bIns="50941"/>
          <a:lstStyle/>
          <a:p>
            <a:pPr defTabSz="1019175" eaLnBrk="0" hangingPunct="0"/>
            <a:endParaRPr lang="en-US">
              <a:latin typeface="Times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7697" y="328237"/>
            <a:ext cx="2220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 </a:t>
            </a:r>
            <a:r>
              <a:rPr lang="en-US" sz="1200" dirty="0" smtClean="0"/>
              <a:t> </a:t>
            </a:r>
            <a:r>
              <a:rPr lang="en-US" sz="1200" dirty="0"/>
              <a:t>using tables and graphs to develop the understanding of slope and </a:t>
            </a:r>
            <a:r>
              <a:rPr lang="en-US" sz="1200" i="1" dirty="0" smtClean="0"/>
              <a:t>y</a:t>
            </a:r>
            <a:r>
              <a:rPr lang="en-US" sz="1200" dirty="0" smtClean="0"/>
              <a:t>-intercept by</a:t>
            </a:r>
            <a:endParaRPr lang="en-US" sz="1100" dirty="0"/>
          </a:p>
        </p:txBody>
      </p:sp>
      <p:grpSp>
        <p:nvGrpSpPr>
          <p:cNvPr id="4" name="Group 3"/>
          <p:cNvGrpSpPr/>
          <p:nvPr/>
        </p:nvGrpSpPr>
        <p:grpSpPr>
          <a:xfrm>
            <a:off x="3797947" y="1242637"/>
            <a:ext cx="1921669" cy="432572"/>
            <a:chOff x="7066755" y="1880812"/>
            <a:chExt cx="1921669" cy="432572"/>
          </a:xfrm>
        </p:grpSpPr>
        <p:sp>
          <p:nvSpPr>
            <p:cNvPr id="5" name="Oval 116"/>
            <p:cNvSpPr>
              <a:spLocks noChangeArrowheads="1"/>
            </p:cNvSpPr>
            <p:nvPr/>
          </p:nvSpPr>
          <p:spPr bwMode="auto">
            <a:xfrm>
              <a:off x="7066755" y="1880812"/>
              <a:ext cx="1921669" cy="43257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101882" tIns="50941" rIns="101882" bIns="50941" anchor="ctr"/>
            <a:lstStyle/>
            <a:p>
              <a:pPr algn="ctr" defTabSz="1019175"/>
              <a:endParaRPr lang="en-US" sz="9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189190" y="1973987"/>
              <a:ext cx="16768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Analyzing Linear functions</a:t>
              </a:r>
              <a:endParaRPr lang="en-US" sz="10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00050" y="2094309"/>
            <a:ext cx="2095500" cy="11541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Story</a:t>
            </a:r>
          </a:p>
          <a:p>
            <a:r>
              <a:rPr lang="en-US" sz="1400" dirty="0" smtClean="0"/>
              <a:t>Bob has $120 and spends $9 every day on gasoline.</a:t>
            </a:r>
          </a:p>
          <a:p>
            <a:r>
              <a:rPr lang="en-US" sz="1400" b="1" dirty="0" smtClean="0"/>
              <a:t>Slope</a:t>
            </a:r>
            <a:r>
              <a:rPr lang="en-US" sz="1400" dirty="0" smtClean="0"/>
              <a:t>:         </a:t>
            </a:r>
            <a:r>
              <a:rPr lang="en-US" sz="1400" b="1" dirty="0" smtClean="0"/>
              <a:t>y-intercept: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00050" y="3917974"/>
            <a:ext cx="2095500" cy="13696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Story</a:t>
            </a:r>
          </a:p>
          <a:p>
            <a:r>
              <a:rPr lang="en-US" sz="1400" dirty="0" smtClean="0"/>
              <a:t>Sally has a no interest loan for $260 and repays $20 every month.</a:t>
            </a:r>
          </a:p>
          <a:p>
            <a:r>
              <a:rPr lang="en-US" sz="1400" b="1" dirty="0" smtClean="0"/>
              <a:t>Slope</a:t>
            </a:r>
            <a:r>
              <a:rPr lang="en-US" sz="1400" dirty="0" smtClean="0"/>
              <a:t>:         </a:t>
            </a:r>
            <a:r>
              <a:rPr lang="en-US" sz="1400" b="1" dirty="0" smtClean="0"/>
              <a:t>y-intercept:</a:t>
            </a:r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00050" y="5742830"/>
            <a:ext cx="2095500" cy="13696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Story</a:t>
            </a:r>
          </a:p>
          <a:p>
            <a:r>
              <a:rPr lang="en-US" sz="1400" dirty="0" smtClean="0"/>
              <a:t>Samantha wants to buy a new video game so she saves $12 every 3 days.</a:t>
            </a:r>
          </a:p>
          <a:p>
            <a:r>
              <a:rPr lang="en-US" sz="1400" b="1" dirty="0" smtClean="0"/>
              <a:t>Slope</a:t>
            </a:r>
            <a:r>
              <a:rPr lang="en-US" sz="1400" dirty="0" smtClean="0"/>
              <a:t>-         </a:t>
            </a:r>
            <a:r>
              <a:rPr lang="en-US" sz="1400" b="1" dirty="0" smtClean="0"/>
              <a:t>y-intercept-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872632" y="2094309"/>
            <a:ext cx="2095500" cy="1061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Equation</a:t>
            </a:r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872632" y="5741639"/>
            <a:ext cx="2095500" cy="1061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Equation</a:t>
            </a:r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2872632" y="3917974"/>
            <a:ext cx="2095500" cy="1061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Equation</a:t>
            </a:r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6" name="Table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17421081"/>
                  </p:ext>
                </p:extLst>
              </p:nvPr>
            </p:nvGraphicFramePr>
            <p:xfrm>
              <a:off x="5097648" y="1893703"/>
              <a:ext cx="967826" cy="1463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90191"/>
                    <a:gridCol w="577635"/>
                  </a:tblGrid>
                  <a:tr h="332883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332883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32883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32883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16" name="Table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17421081"/>
                  </p:ext>
                </p:extLst>
              </p:nvPr>
            </p:nvGraphicFramePr>
            <p:xfrm>
              <a:off x="5097648" y="1893703"/>
              <a:ext cx="967826" cy="1463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90191"/>
                    <a:gridCol w="577635"/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667" r="-148438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7368" t="-1667" b="-300000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7" name="Table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55858846"/>
                  </p:ext>
                </p:extLst>
              </p:nvPr>
            </p:nvGraphicFramePr>
            <p:xfrm>
              <a:off x="5113269" y="3824540"/>
              <a:ext cx="967826" cy="1463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90191"/>
                    <a:gridCol w="577635"/>
                  </a:tblGrid>
                  <a:tr h="320337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332883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32883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32883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17" name="Table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55858846"/>
                  </p:ext>
                </p:extLst>
              </p:nvPr>
            </p:nvGraphicFramePr>
            <p:xfrm>
              <a:off x="5113269" y="3824540"/>
              <a:ext cx="967826" cy="1463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90191"/>
                    <a:gridCol w="577635"/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563" r="-148438" b="-30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68421" b="-301667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8" name="Table 1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44335396"/>
                  </p:ext>
                </p:extLst>
              </p:nvPr>
            </p:nvGraphicFramePr>
            <p:xfrm>
              <a:off x="5113269" y="5541033"/>
              <a:ext cx="967826" cy="1463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90191"/>
                    <a:gridCol w="577635"/>
                  </a:tblGrid>
                  <a:tr h="320337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</a:tr>
                  <a:tr h="332883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32883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32883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18" name="Table 1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44335396"/>
                  </p:ext>
                </p:extLst>
              </p:nvPr>
            </p:nvGraphicFramePr>
            <p:xfrm>
              <a:off x="5113269" y="5541033"/>
              <a:ext cx="967826" cy="1463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90191"/>
                    <a:gridCol w="577635"/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1563" t="-1667" r="-148438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68421" t="-1667" b="-300000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276481"/>
              </p:ext>
            </p:extLst>
          </p:nvPr>
        </p:nvGraphicFramePr>
        <p:xfrm>
          <a:off x="6252210" y="5344069"/>
          <a:ext cx="1950720" cy="21671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</a:tblGrid>
              <a:tr h="1396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96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96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96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96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96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96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96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96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96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96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96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215881"/>
              </p:ext>
            </p:extLst>
          </p:nvPr>
        </p:nvGraphicFramePr>
        <p:xfrm>
          <a:off x="7299960" y="2671390"/>
          <a:ext cx="1950720" cy="21671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</a:tblGrid>
              <a:tr h="1396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96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96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96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96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96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96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96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96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96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96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96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818404"/>
              </p:ext>
            </p:extLst>
          </p:nvPr>
        </p:nvGraphicFramePr>
        <p:xfrm>
          <a:off x="6690360" y="85921"/>
          <a:ext cx="2438400" cy="2313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  <a:gridCol w="162560"/>
              </a:tblGrid>
              <a:tr h="1396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96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96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96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96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96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96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96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96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96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96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96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6" name="Straight Connector 25"/>
          <p:cNvCxnSpPr/>
          <p:nvPr/>
        </p:nvCxnSpPr>
        <p:spPr bwMode="auto">
          <a:xfrm>
            <a:off x="7781925" y="2671390"/>
            <a:ext cx="9525" cy="2308413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7286625" y="3409950"/>
            <a:ext cx="21336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7334250" y="57150"/>
            <a:ext cx="9525" cy="2308413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6696075" y="1609561"/>
            <a:ext cx="2600325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6715125" y="5273426"/>
            <a:ext cx="9525" cy="2308413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6276975" y="6905625"/>
            <a:ext cx="1905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8277225" y="5066436"/>
            <a:ext cx="1562100" cy="2431435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Slope</a:t>
            </a:r>
          </a:p>
          <a:p>
            <a:r>
              <a:rPr lang="en-US" sz="1100" dirty="0" smtClean="0"/>
              <a:t>(With similar triangles)</a:t>
            </a:r>
            <a:endParaRPr lang="en-US" sz="11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</p:txBody>
      </p:sp>
      <p:cxnSp>
        <p:nvCxnSpPr>
          <p:cNvPr id="42" name="Straight Arrow Connector 41"/>
          <p:cNvCxnSpPr/>
          <p:nvPr/>
        </p:nvCxnSpPr>
        <p:spPr bwMode="auto">
          <a:xfrm flipV="1">
            <a:off x="6276975" y="4029075"/>
            <a:ext cx="781050" cy="3143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flipV="1">
            <a:off x="6219825" y="2094309"/>
            <a:ext cx="390525" cy="5246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04443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98:Templates:Blank Presentation</Template>
  <TotalTime>1298</TotalTime>
  <Words>294</Words>
  <Application>Microsoft Office PowerPoint</Application>
  <PresentationFormat>Custom</PresentationFormat>
  <Paragraphs>539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 Presentation</vt:lpstr>
      <vt:lpstr>PowerPoint Presentation</vt:lpstr>
      <vt:lpstr>PowerPoint Presentation</vt:lpstr>
    </vt:vector>
  </TitlesOfParts>
  <Company>LaConner SChool Dist.311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Kathy Shoop</dc:creator>
  <cp:lastModifiedBy>Kevin Taylor</cp:lastModifiedBy>
  <cp:revision>136</cp:revision>
  <cp:lastPrinted>2014-10-12T21:39:20Z</cp:lastPrinted>
  <dcterms:created xsi:type="dcterms:W3CDTF">2000-03-20T20:52:01Z</dcterms:created>
  <dcterms:modified xsi:type="dcterms:W3CDTF">2014-10-12T21:41:44Z</dcterms:modified>
</cp:coreProperties>
</file>